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 id="2147483741" r:id="rId2"/>
    <p:sldMasterId id="2147483793" r:id="rId3"/>
    <p:sldMasterId id="2147483841" r:id="rId4"/>
  </p:sldMasterIdLst>
  <p:notesMasterIdLst>
    <p:notesMasterId r:id="rId100"/>
  </p:notesMasterIdLst>
  <p:handoutMasterIdLst>
    <p:handoutMasterId r:id="rId101"/>
  </p:handoutMasterIdLst>
  <p:sldIdLst>
    <p:sldId id="256" r:id="rId5"/>
    <p:sldId id="257" r:id="rId6"/>
    <p:sldId id="259" r:id="rId7"/>
    <p:sldId id="258" r:id="rId8"/>
    <p:sldId id="297" r:id="rId9"/>
    <p:sldId id="261" r:id="rId10"/>
    <p:sldId id="260" r:id="rId11"/>
    <p:sldId id="262" r:id="rId12"/>
    <p:sldId id="298" r:id="rId13"/>
    <p:sldId id="263" r:id="rId14"/>
    <p:sldId id="264" r:id="rId15"/>
    <p:sldId id="265" r:id="rId16"/>
    <p:sldId id="303" r:id="rId17"/>
    <p:sldId id="266" r:id="rId18"/>
    <p:sldId id="267" r:id="rId19"/>
    <p:sldId id="299" r:id="rId20"/>
    <p:sldId id="301" r:id="rId21"/>
    <p:sldId id="300" r:id="rId22"/>
    <p:sldId id="268" r:id="rId23"/>
    <p:sldId id="269" r:id="rId24"/>
    <p:sldId id="271" r:id="rId25"/>
    <p:sldId id="270" r:id="rId26"/>
    <p:sldId id="272" r:id="rId27"/>
    <p:sldId id="274" r:id="rId28"/>
    <p:sldId id="302" r:id="rId29"/>
    <p:sldId id="275" r:id="rId30"/>
    <p:sldId id="276" r:id="rId31"/>
    <p:sldId id="277" r:id="rId32"/>
    <p:sldId id="279" r:id="rId33"/>
    <p:sldId id="280" r:id="rId34"/>
    <p:sldId id="278" r:id="rId35"/>
    <p:sldId id="281" r:id="rId36"/>
    <p:sldId id="304" r:id="rId37"/>
    <p:sldId id="282" r:id="rId38"/>
    <p:sldId id="283" r:id="rId39"/>
    <p:sldId id="289" r:id="rId40"/>
    <p:sldId id="285" r:id="rId41"/>
    <p:sldId id="287" r:id="rId42"/>
    <p:sldId id="286" r:id="rId43"/>
    <p:sldId id="284" r:id="rId44"/>
    <p:sldId id="288" r:id="rId45"/>
    <p:sldId id="305" r:id="rId46"/>
    <p:sldId id="348" r:id="rId47"/>
    <p:sldId id="349" r:id="rId48"/>
    <p:sldId id="290" r:id="rId49"/>
    <p:sldId id="291" r:id="rId50"/>
    <p:sldId id="292" r:id="rId51"/>
    <p:sldId id="294" r:id="rId52"/>
    <p:sldId id="295" r:id="rId53"/>
    <p:sldId id="293" r:id="rId54"/>
    <p:sldId id="296" r:id="rId55"/>
    <p:sldId id="306" r:id="rId56"/>
    <p:sldId id="307" r:id="rId57"/>
    <p:sldId id="308" r:id="rId58"/>
    <p:sldId id="309" r:id="rId59"/>
    <p:sldId id="311" r:id="rId60"/>
    <p:sldId id="312" r:id="rId61"/>
    <p:sldId id="310" r:id="rId62"/>
    <p:sldId id="313" r:id="rId63"/>
    <p:sldId id="314" r:id="rId64"/>
    <p:sldId id="315" r:id="rId65"/>
    <p:sldId id="316" r:id="rId66"/>
    <p:sldId id="317" r:id="rId67"/>
    <p:sldId id="319" r:id="rId68"/>
    <p:sldId id="347" r:id="rId69"/>
    <p:sldId id="320" r:id="rId70"/>
    <p:sldId id="318" r:id="rId71"/>
    <p:sldId id="321" r:id="rId72"/>
    <p:sldId id="322" r:id="rId73"/>
    <p:sldId id="323" r:id="rId74"/>
    <p:sldId id="324" r:id="rId75"/>
    <p:sldId id="325" r:id="rId76"/>
    <p:sldId id="327" r:id="rId77"/>
    <p:sldId id="328" r:id="rId78"/>
    <p:sldId id="326" r:id="rId79"/>
    <p:sldId id="329" r:id="rId80"/>
    <p:sldId id="330" r:id="rId81"/>
    <p:sldId id="331" r:id="rId82"/>
    <p:sldId id="332" r:id="rId83"/>
    <p:sldId id="333" r:id="rId84"/>
    <p:sldId id="335" r:id="rId85"/>
    <p:sldId id="336" r:id="rId86"/>
    <p:sldId id="351" r:id="rId87"/>
    <p:sldId id="334" r:id="rId88"/>
    <p:sldId id="350" r:id="rId89"/>
    <p:sldId id="337" r:id="rId90"/>
    <p:sldId id="338" r:id="rId91"/>
    <p:sldId id="339" r:id="rId92"/>
    <p:sldId id="340" r:id="rId93"/>
    <p:sldId id="341" r:id="rId94"/>
    <p:sldId id="343" r:id="rId95"/>
    <p:sldId id="344" r:id="rId96"/>
    <p:sldId id="342" r:id="rId97"/>
    <p:sldId id="345" r:id="rId98"/>
    <p:sldId id="346" r:id="rId9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36" autoAdjust="0"/>
    <p:restoredTop sz="94660"/>
  </p:normalViewPr>
  <p:slideViewPr>
    <p:cSldViewPr snapToGrid="0">
      <p:cViewPr varScale="1">
        <p:scale>
          <a:sx n="116" d="100"/>
          <a:sy n="116" d="100"/>
        </p:scale>
        <p:origin x="46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H:\Spring%202015\EECT%20111%20Spring%202015\Lab%2011\RC%20lab.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none" baseline="0">
                <a:solidFill>
                  <a:schemeClr val="lt1">
                    <a:lumMod val="85000"/>
                  </a:schemeClr>
                </a:solidFill>
                <a:latin typeface="+mn-lt"/>
                <a:ea typeface="+mn-ea"/>
                <a:cs typeface="+mn-cs"/>
              </a:defRPr>
            </a:pPr>
            <a:r>
              <a:rPr lang="en-US"/>
              <a:t>RC</a:t>
            </a:r>
            <a:r>
              <a:rPr lang="en-US" baseline="0"/>
              <a:t> Frequency Response</a:t>
            </a:r>
            <a:endParaRPr lang="en-US"/>
          </a:p>
        </c:rich>
      </c:tx>
      <c:overlay val="0"/>
      <c:spPr>
        <a:noFill/>
        <a:ln>
          <a:noFill/>
        </a:ln>
        <a:effectLst/>
      </c:spPr>
      <c:txPr>
        <a:bodyPr rot="0" spcFirstLastPara="1" vertOverflow="ellipsis" vert="horz" wrap="square" anchor="ctr" anchorCtr="1"/>
        <a:lstStyle/>
        <a:p>
          <a:pPr>
            <a:defRPr sz="1400" b="1" i="0" u="none" strike="noStrike" kern="1200" cap="none" baseline="0">
              <a:solidFill>
                <a:schemeClr val="lt1">
                  <a:lumMod val="85000"/>
                </a:schemeClr>
              </a:solidFill>
              <a:latin typeface="+mn-lt"/>
              <a:ea typeface="+mn-ea"/>
              <a:cs typeface="+mn-cs"/>
            </a:defRPr>
          </a:pPr>
          <a:endParaRPr lang="en-US"/>
        </a:p>
      </c:txPr>
    </c:title>
    <c:autoTitleDeleted val="0"/>
    <c:plotArea>
      <c:layout/>
      <c:scatterChart>
        <c:scatterStyle val="lineMarker"/>
        <c:varyColors val="0"/>
        <c:ser>
          <c:idx val="0"/>
          <c:order val="0"/>
          <c:tx>
            <c:strRef>
              <c:f>Sheet1!$C$2</c:f>
              <c:strCache>
                <c:ptCount val="1"/>
                <c:pt idx="0">
                  <c:v>.47uf</c:v>
                </c:pt>
              </c:strCache>
            </c:strRef>
          </c:tx>
          <c:spPr>
            <a:ln w="22225" cap="rnd">
              <a:solidFill>
                <a:schemeClr val="accent1"/>
              </a:solidFill>
            </a:ln>
            <a:effectLst>
              <a:glow rad="139700">
                <a:schemeClr val="accent1">
                  <a:satMod val="175000"/>
                  <a:alpha val="14000"/>
                </a:schemeClr>
              </a:glow>
            </a:effectLst>
          </c:spPr>
          <c:marker>
            <c:symbol val="circle"/>
            <c:size val="3"/>
            <c:spPr>
              <a:solidFill>
                <a:schemeClr val="accent1">
                  <a:lumMod val="60000"/>
                  <a:lumOff val="40000"/>
                </a:schemeClr>
              </a:solidFill>
              <a:ln>
                <a:noFill/>
              </a:ln>
              <a:effectLst>
                <a:glow rad="63500">
                  <a:schemeClr val="accent1">
                    <a:satMod val="175000"/>
                    <a:alpha val="25000"/>
                  </a:schemeClr>
                </a:glow>
              </a:effectLst>
            </c:spPr>
          </c:marker>
          <c:xVal>
            <c:numRef>
              <c:f>Sheet1!$B$5:$B$25</c:f>
              <c:numCache>
                <c:formatCode>General</c:formatCode>
                <c:ptCount val="21"/>
                <c:pt idx="0">
                  <c:v>10</c:v>
                </c:pt>
                <c:pt idx="1">
                  <c:v>50</c:v>
                </c:pt>
                <c:pt idx="2">
                  <c:v>100</c:v>
                </c:pt>
                <c:pt idx="3">
                  <c:v>200</c:v>
                </c:pt>
                <c:pt idx="4">
                  <c:v>300</c:v>
                </c:pt>
                <c:pt idx="5">
                  <c:v>400</c:v>
                </c:pt>
                <c:pt idx="6">
                  <c:v>500</c:v>
                </c:pt>
                <c:pt idx="7">
                  <c:v>600</c:v>
                </c:pt>
                <c:pt idx="8">
                  <c:v>700</c:v>
                </c:pt>
                <c:pt idx="9">
                  <c:v>800</c:v>
                </c:pt>
                <c:pt idx="10">
                  <c:v>900</c:v>
                </c:pt>
                <c:pt idx="11">
                  <c:v>1000</c:v>
                </c:pt>
                <c:pt idx="12">
                  <c:v>2000</c:v>
                </c:pt>
                <c:pt idx="13">
                  <c:v>3000</c:v>
                </c:pt>
                <c:pt idx="14">
                  <c:v>4000</c:v>
                </c:pt>
                <c:pt idx="15">
                  <c:v>5000</c:v>
                </c:pt>
                <c:pt idx="16">
                  <c:v>6000</c:v>
                </c:pt>
                <c:pt idx="17">
                  <c:v>7000</c:v>
                </c:pt>
                <c:pt idx="18">
                  <c:v>8000</c:v>
                </c:pt>
                <c:pt idx="19">
                  <c:v>9000</c:v>
                </c:pt>
                <c:pt idx="20">
                  <c:v>10000</c:v>
                </c:pt>
              </c:numCache>
            </c:numRef>
          </c:xVal>
          <c:yVal>
            <c:numRef>
              <c:f>Sheet1!$E$5:$E$25</c:f>
              <c:numCache>
                <c:formatCode>0.0000</c:formatCode>
                <c:ptCount val="21"/>
                <c:pt idx="0">
                  <c:v>1.02</c:v>
                </c:pt>
                <c:pt idx="1">
                  <c:v>0.98</c:v>
                </c:pt>
                <c:pt idx="2">
                  <c:v>0.94</c:v>
                </c:pt>
                <c:pt idx="3">
                  <c:v>0.86</c:v>
                </c:pt>
                <c:pt idx="4">
                  <c:v>0.72799999999999998</c:v>
                </c:pt>
                <c:pt idx="5">
                  <c:v>0.61199999999999999</c:v>
                </c:pt>
                <c:pt idx="6">
                  <c:v>0.52800000000000002</c:v>
                </c:pt>
                <c:pt idx="7">
                  <c:v>0.46400000000000002</c:v>
                </c:pt>
                <c:pt idx="8">
                  <c:v>0.41599999999999998</c:v>
                </c:pt>
                <c:pt idx="9">
                  <c:v>0.36399999999999999</c:v>
                </c:pt>
                <c:pt idx="10">
                  <c:v>0.33600000000000002</c:v>
                </c:pt>
                <c:pt idx="11">
                  <c:v>0.3</c:v>
                </c:pt>
                <c:pt idx="12">
                  <c:v>0.16</c:v>
                </c:pt>
                <c:pt idx="13">
                  <c:v>0.108</c:v>
                </c:pt>
                <c:pt idx="14">
                  <c:v>8.4000000000000005E-2</c:v>
                </c:pt>
                <c:pt idx="15">
                  <c:v>6.7799999999999999E-2</c:v>
                </c:pt>
                <c:pt idx="16">
                  <c:v>5.5199999999999999E-2</c:v>
                </c:pt>
                <c:pt idx="17">
                  <c:v>5.1999999999999998E-2</c:v>
                </c:pt>
                <c:pt idx="18">
                  <c:v>4.9599999999999998E-2</c:v>
                </c:pt>
                <c:pt idx="19">
                  <c:v>4.8000000000000001E-2</c:v>
                </c:pt>
                <c:pt idx="20">
                  <c:v>3.8800000000000001E-2</c:v>
                </c:pt>
              </c:numCache>
            </c:numRef>
          </c:yVal>
          <c:smooth val="0"/>
        </c:ser>
        <c:ser>
          <c:idx val="1"/>
          <c:order val="1"/>
          <c:tx>
            <c:strRef>
              <c:f>Sheet1!$G$2</c:f>
              <c:strCache>
                <c:ptCount val="1"/>
                <c:pt idx="0">
                  <c:v>1.00uf</c:v>
                </c:pt>
              </c:strCache>
            </c:strRef>
          </c:tx>
          <c:spPr>
            <a:ln w="22225" cap="rnd">
              <a:solidFill>
                <a:schemeClr val="accent2"/>
              </a:solidFill>
            </a:ln>
            <a:effectLst>
              <a:glow rad="139700">
                <a:schemeClr val="accent2">
                  <a:satMod val="175000"/>
                  <a:alpha val="14000"/>
                </a:schemeClr>
              </a:glow>
            </a:effectLst>
          </c:spPr>
          <c:marker>
            <c:symbol val="circle"/>
            <c:size val="3"/>
            <c:spPr>
              <a:solidFill>
                <a:schemeClr val="accent2">
                  <a:lumMod val="60000"/>
                  <a:lumOff val="40000"/>
                </a:schemeClr>
              </a:solidFill>
              <a:ln>
                <a:noFill/>
              </a:ln>
              <a:effectLst>
                <a:glow rad="63500">
                  <a:schemeClr val="accent2">
                    <a:satMod val="175000"/>
                    <a:alpha val="25000"/>
                  </a:schemeClr>
                </a:glow>
              </a:effectLst>
            </c:spPr>
          </c:marker>
          <c:xVal>
            <c:numRef>
              <c:f>Sheet1!$B$5:$B$25</c:f>
              <c:numCache>
                <c:formatCode>General</c:formatCode>
                <c:ptCount val="21"/>
                <c:pt idx="0">
                  <c:v>10</c:v>
                </c:pt>
                <c:pt idx="1">
                  <c:v>50</c:v>
                </c:pt>
                <c:pt idx="2">
                  <c:v>100</c:v>
                </c:pt>
                <c:pt idx="3">
                  <c:v>200</c:v>
                </c:pt>
                <c:pt idx="4">
                  <c:v>300</c:v>
                </c:pt>
                <c:pt idx="5">
                  <c:v>400</c:v>
                </c:pt>
                <c:pt idx="6">
                  <c:v>500</c:v>
                </c:pt>
                <c:pt idx="7">
                  <c:v>600</c:v>
                </c:pt>
                <c:pt idx="8">
                  <c:v>700</c:v>
                </c:pt>
                <c:pt idx="9">
                  <c:v>800</c:v>
                </c:pt>
                <c:pt idx="10">
                  <c:v>900</c:v>
                </c:pt>
                <c:pt idx="11">
                  <c:v>1000</c:v>
                </c:pt>
                <c:pt idx="12">
                  <c:v>2000</c:v>
                </c:pt>
                <c:pt idx="13">
                  <c:v>3000</c:v>
                </c:pt>
                <c:pt idx="14">
                  <c:v>4000</c:v>
                </c:pt>
                <c:pt idx="15">
                  <c:v>5000</c:v>
                </c:pt>
                <c:pt idx="16">
                  <c:v>6000</c:v>
                </c:pt>
                <c:pt idx="17">
                  <c:v>7000</c:v>
                </c:pt>
                <c:pt idx="18">
                  <c:v>8000</c:v>
                </c:pt>
                <c:pt idx="19">
                  <c:v>9000</c:v>
                </c:pt>
                <c:pt idx="20">
                  <c:v>10000</c:v>
                </c:pt>
              </c:numCache>
            </c:numRef>
          </c:xVal>
          <c:yVal>
            <c:numRef>
              <c:f>Sheet1!$I$5:$I$25</c:f>
              <c:numCache>
                <c:formatCode>0.0000</c:formatCode>
                <c:ptCount val="21"/>
                <c:pt idx="0">
                  <c:v>1.02</c:v>
                </c:pt>
                <c:pt idx="1">
                  <c:v>0.94</c:v>
                </c:pt>
                <c:pt idx="2">
                  <c:v>0.86</c:v>
                </c:pt>
                <c:pt idx="3">
                  <c:v>0.66</c:v>
                </c:pt>
                <c:pt idx="4">
                  <c:v>0.46400000000000002</c:v>
                </c:pt>
                <c:pt idx="5">
                  <c:v>0.36799999999999999</c:v>
                </c:pt>
                <c:pt idx="6">
                  <c:v>0.30399999999999999</c:v>
                </c:pt>
                <c:pt idx="7">
                  <c:v>0.26</c:v>
                </c:pt>
                <c:pt idx="8">
                  <c:v>0.224</c:v>
                </c:pt>
                <c:pt idx="9">
                  <c:v>0.20799999999999999</c:v>
                </c:pt>
                <c:pt idx="10">
                  <c:v>0.17599999999999999</c:v>
                </c:pt>
                <c:pt idx="11">
                  <c:v>0.158</c:v>
                </c:pt>
                <c:pt idx="12">
                  <c:v>8.48E-2</c:v>
                </c:pt>
                <c:pt idx="13">
                  <c:v>5.6800000000000003E-2</c:v>
                </c:pt>
                <c:pt idx="14">
                  <c:v>4.3999999999999997E-2</c:v>
                </c:pt>
                <c:pt idx="15">
                  <c:v>3.9800000000000002E-2</c:v>
                </c:pt>
                <c:pt idx="16">
                  <c:v>3.2000000000000001E-2</c:v>
                </c:pt>
                <c:pt idx="17">
                  <c:v>3.1600000000000003E-2</c:v>
                </c:pt>
                <c:pt idx="18">
                  <c:v>2.5999999999999999E-2</c:v>
                </c:pt>
                <c:pt idx="19">
                  <c:v>2.2800000000000001E-2</c:v>
                </c:pt>
                <c:pt idx="20">
                  <c:v>1.9E-2</c:v>
                </c:pt>
              </c:numCache>
            </c:numRef>
          </c:yVal>
          <c:smooth val="0"/>
        </c:ser>
        <c:ser>
          <c:idx val="2"/>
          <c:order val="2"/>
          <c:tx>
            <c:strRef>
              <c:f>Sheet1!$K$2</c:f>
              <c:strCache>
                <c:ptCount val="1"/>
                <c:pt idx="0">
                  <c:v>2.2uf</c:v>
                </c:pt>
              </c:strCache>
            </c:strRef>
          </c:tx>
          <c:spPr>
            <a:ln w="22225" cap="rnd">
              <a:solidFill>
                <a:schemeClr val="accent3"/>
              </a:solidFill>
            </a:ln>
            <a:effectLst>
              <a:glow rad="139700">
                <a:schemeClr val="accent3">
                  <a:satMod val="175000"/>
                  <a:alpha val="14000"/>
                </a:schemeClr>
              </a:glow>
            </a:effectLst>
          </c:spPr>
          <c:marker>
            <c:symbol val="circle"/>
            <c:size val="3"/>
            <c:spPr>
              <a:solidFill>
                <a:schemeClr val="accent3">
                  <a:lumMod val="60000"/>
                  <a:lumOff val="40000"/>
                </a:schemeClr>
              </a:solidFill>
              <a:ln>
                <a:noFill/>
              </a:ln>
              <a:effectLst>
                <a:glow rad="63500">
                  <a:schemeClr val="accent3">
                    <a:satMod val="175000"/>
                    <a:alpha val="25000"/>
                  </a:schemeClr>
                </a:glow>
              </a:effectLst>
            </c:spPr>
          </c:marker>
          <c:xVal>
            <c:numRef>
              <c:f>Sheet1!$B$5:$B$25</c:f>
              <c:numCache>
                <c:formatCode>General</c:formatCode>
                <c:ptCount val="21"/>
                <c:pt idx="0">
                  <c:v>10</c:v>
                </c:pt>
                <c:pt idx="1">
                  <c:v>50</c:v>
                </c:pt>
                <c:pt idx="2">
                  <c:v>100</c:v>
                </c:pt>
                <c:pt idx="3">
                  <c:v>200</c:v>
                </c:pt>
                <c:pt idx="4">
                  <c:v>300</c:v>
                </c:pt>
                <c:pt idx="5">
                  <c:v>400</c:v>
                </c:pt>
                <c:pt idx="6">
                  <c:v>500</c:v>
                </c:pt>
                <c:pt idx="7">
                  <c:v>600</c:v>
                </c:pt>
                <c:pt idx="8">
                  <c:v>700</c:v>
                </c:pt>
                <c:pt idx="9">
                  <c:v>800</c:v>
                </c:pt>
                <c:pt idx="10">
                  <c:v>900</c:v>
                </c:pt>
                <c:pt idx="11">
                  <c:v>1000</c:v>
                </c:pt>
                <c:pt idx="12">
                  <c:v>2000</c:v>
                </c:pt>
                <c:pt idx="13">
                  <c:v>3000</c:v>
                </c:pt>
                <c:pt idx="14">
                  <c:v>4000</c:v>
                </c:pt>
                <c:pt idx="15">
                  <c:v>5000</c:v>
                </c:pt>
                <c:pt idx="16">
                  <c:v>6000</c:v>
                </c:pt>
                <c:pt idx="17">
                  <c:v>7000</c:v>
                </c:pt>
                <c:pt idx="18">
                  <c:v>8000</c:v>
                </c:pt>
                <c:pt idx="19">
                  <c:v>9000</c:v>
                </c:pt>
                <c:pt idx="20">
                  <c:v>10000</c:v>
                </c:pt>
              </c:numCache>
            </c:numRef>
          </c:xVal>
          <c:yVal>
            <c:numRef>
              <c:f>Sheet1!$M$5:$M$25</c:f>
              <c:numCache>
                <c:formatCode>0.0000</c:formatCode>
                <c:ptCount val="21"/>
                <c:pt idx="0">
                  <c:v>1</c:v>
                </c:pt>
                <c:pt idx="1">
                  <c:v>0.82</c:v>
                </c:pt>
                <c:pt idx="2">
                  <c:v>0.62</c:v>
                </c:pt>
                <c:pt idx="3">
                  <c:v>0.36</c:v>
                </c:pt>
                <c:pt idx="4">
                  <c:v>0.24</c:v>
                </c:pt>
                <c:pt idx="5">
                  <c:v>0.184</c:v>
                </c:pt>
                <c:pt idx="6">
                  <c:v>0.15</c:v>
                </c:pt>
                <c:pt idx="7">
                  <c:v>0.126</c:v>
                </c:pt>
                <c:pt idx="8">
                  <c:v>0.11</c:v>
                </c:pt>
                <c:pt idx="9">
                  <c:v>0.1</c:v>
                </c:pt>
                <c:pt idx="10">
                  <c:v>8.5599999999999996E-2</c:v>
                </c:pt>
                <c:pt idx="11">
                  <c:v>7.8E-2</c:v>
                </c:pt>
                <c:pt idx="12">
                  <c:v>4.24E-2</c:v>
                </c:pt>
                <c:pt idx="13">
                  <c:v>3.2000000000000001E-2</c:v>
                </c:pt>
                <c:pt idx="14">
                  <c:v>2.3599999999999999E-2</c:v>
                </c:pt>
                <c:pt idx="15">
                  <c:v>2.0799999999999999E-2</c:v>
                </c:pt>
                <c:pt idx="16">
                  <c:v>1.6E-2</c:v>
                </c:pt>
                <c:pt idx="17">
                  <c:v>1.4200000000000001E-2</c:v>
                </c:pt>
                <c:pt idx="18">
                  <c:v>1.2E-2</c:v>
                </c:pt>
                <c:pt idx="19">
                  <c:v>1.2999999999999999E-2</c:v>
                </c:pt>
                <c:pt idx="20">
                  <c:v>1.0800000000000001E-2</c:v>
                </c:pt>
              </c:numCache>
            </c:numRef>
          </c:yVal>
          <c:smooth val="0"/>
        </c:ser>
        <c:dLbls>
          <c:showLegendKey val="0"/>
          <c:showVal val="0"/>
          <c:showCatName val="0"/>
          <c:showSerName val="0"/>
          <c:showPercent val="0"/>
          <c:showBubbleSize val="0"/>
        </c:dLbls>
        <c:axId val="82766368"/>
        <c:axId val="156139144"/>
      </c:scatterChart>
      <c:valAx>
        <c:axId val="82766368"/>
        <c:scaling>
          <c:logBase val="10"/>
          <c:orientation val="minMax"/>
          <c:min val="10"/>
        </c:scaling>
        <c:delete val="0"/>
        <c:axPos val="b"/>
        <c:majorGridlines>
          <c:spPr>
            <a:ln w="9525" cap="flat" cmpd="sng" algn="ctr">
              <a:solidFill>
                <a:schemeClr val="dk1">
                  <a:lumMod val="65000"/>
                  <a:lumOff val="35000"/>
                  <a:alpha val="75000"/>
                </a:schemeClr>
              </a:solidFill>
              <a:round/>
            </a:ln>
            <a:effectLst/>
          </c:spPr>
        </c:majorGridlines>
        <c:title>
          <c:tx>
            <c:rich>
              <a:bodyPr rot="0" spcFirstLastPara="1" vertOverflow="ellipsis" vert="horz" wrap="square" anchor="ctr" anchorCtr="1"/>
              <a:lstStyle/>
              <a:p>
                <a:pPr>
                  <a:defRPr sz="900" b="1" i="0" u="none" strike="noStrike" kern="1200" baseline="0">
                    <a:solidFill>
                      <a:schemeClr val="lt1">
                        <a:lumMod val="75000"/>
                      </a:schemeClr>
                    </a:solidFill>
                    <a:latin typeface="+mn-lt"/>
                    <a:ea typeface="+mn-ea"/>
                    <a:cs typeface="+mn-cs"/>
                  </a:defRPr>
                </a:pPr>
                <a:r>
                  <a:rPr lang="en-US"/>
                  <a:t>FREQUENCY</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lt1">
                      <a:lumMod val="7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n-US"/>
          </a:p>
        </c:txPr>
        <c:crossAx val="156139144"/>
        <c:crosses val="autoZero"/>
        <c:crossBetween val="midCat"/>
      </c:valAx>
      <c:valAx>
        <c:axId val="156139144"/>
        <c:scaling>
          <c:orientation val="minMax"/>
        </c:scaling>
        <c:delete val="0"/>
        <c:axPos val="l"/>
        <c:majorGridlines>
          <c:spPr>
            <a:ln w="9525" cap="flat" cmpd="sng" algn="ctr">
              <a:solidFill>
                <a:schemeClr val="dk1">
                  <a:lumMod val="65000"/>
                  <a:lumOff val="35000"/>
                  <a:alpha val="75000"/>
                </a:schemeClr>
              </a:solidFill>
              <a:round/>
            </a:ln>
            <a:effectLst/>
          </c:spPr>
        </c:majorGridlines>
        <c:title>
          <c:tx>
            <c:rich>
              <a:bodyPr rot="0" spcFirstLastPara="1" vertOverflow="ellipsis" vert="wordArtVert" wrap="square" anchor="ctr" anchorCtr="1"/>
              <a:lstStyle/>
              <a:p>
                <a:pPr>
                  <a:defRPr sz="900" b="1" i="0" u="none" strike="noStrike" kern="1200" baseline="0">
                    <a:solidFill>
                      <a:schemeClr val="lt1">
                        <a:lumMod val="75000"/>
                      </a:schemeClr>
                    </a:solidFill>
                    <a:latin typeface="+mn-lt"/>
                    <a:ea typeface="+mn-ea"/>
                    <a:cs typeface="+mn-cs"/>
                  </a:defRPr>
                </a:pPr>
                <a:r>
                  <a:rPr lang="en-US"/>
                  <a:t>OUTPUT</a:t>
                </a:r>
                <a:r>
                  <a:rPr lang="en-US" baseline="0"/>
                  <a:t> VOLTAGE</a:t>
                </a:r>
                <a:endParaRPr lang="en-US"/>
              </a:p>
            </c:rich>
          </c:tx>
          <c:overlay val="0"/>
          <c:spPr>
            <a:noFill/>
            <a:ln>
              <a:noFill/>
            </a:ln>
            <a:effectLst/>
          </c:spPr>
          <c:txPr>
            <a:bodyPr rot="0" spcFirstLastPara="1" vertOverflow="ellipsis" vert="wordArtVert" wrap="square" anchor="ctr" anchorCtr="1"/>
            <a:lstStyle/>
            <a:p>
              <a:pPr>
                <a:defRPr sz="900" b="1" i="0" u="none" strike="noStrike" kern="1200" baseline="0">
                  <a:solidFill>
                    <a:schemeClr val="lt1">
                      <a:lumMod val="75000"/>
                    </a:schemeClr>
                  </a:solidFill>
                  <a:latin typeface="+mn-lt"/>
                  <a:ea typeface="+mn-ea"/>
                  <a:cs typeface="+mn-cs"/>
                </a:defRPr>
              </a:pPr>
              <a:endParaRPr lang="en-US"/>
            </a:p>
          </c:txPr>
        </c:title>
        <c:numFmt formatCode="0.0000" sourceLinked="1"/>
        <c:majorTickMark val="none"/>
        <c:minorTickMark val="none"/>
        <c:tickLblPos val="nextTo"/>
        <c:spPr>
          <a:noFill/>
          <a:ln w="9525" cap="flat" cmpd="sng" algn="ctr">
            <a:solidFill>
              <a:schemeClr val="lt1">
                <a:lumMod val="50000"/>
              </a:schemeClr>
            </a:solidFill>
            <a:round/>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n-US"/>
          </a:p>
        </c:txPr>
        <c:crossAx val="82766368"/>
        <c:crosses val="autoZero"/>
        <c:crossBetween val="midCat"/>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n-US"/>
        </a:p>
      </c:txPr>
    </c:legend>
    <c:plotVisOnly val="1"/>
    <c:dispBlanksAs val="gap"/>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5">
  <cs:axisTitle>
    <cs:lnRef idx="0"/>
    <cs:fillRef idx="0"/>
    <cs:effectRef idx="0"/>
    <cs:fontRef idx="minor">
      <a:schemeClr val="lt1">
        <a:lumMod val="75000"/>
      </a:schemeClr>
    </cs:fontRef>
    <cs:defRPr sz="900" b="1"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9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3"/>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tx1"/>
    </cs:fontRef>
    <cs:spPr>
      <a:ln w="9525" cap="flat" cmpd="sng" algn="ctr">
        <a:solidFill>
          <a:schemeClr val="dk1">
            <a:lumMod val="65000"/>
            <a:lumOff val="35000"/>
            <a:alpha val="75000"/>
          </a:schemeClr>
        </a:solidFill>
        <a:round/>
      </a:ln>
    </cs:spPr>
  </cs:gridlineMajor>
  <cs:gridlineMinor>
    <cs:lnRef idx="0"/>
    <cs:fillRef idx="0"/>
    <cs:effectRef idx="0"/>
    <cs:fontRef idx="minor">
      <a:schemeClr val="tx1"/>
    </cs:fontRef>
    <cs:spPr>
      <a:ln w="9525" cap="flat" cmpd="sng" algn="ctr">
        <a:solidFill>
          <a:schemeClr val="dk1">
            <a:lumMod val="65000"/>
            <a:lumOff val="35000"/>
            <a:alpha val="25000"/>
          </a:schemeClr>
        </a:soli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400"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spPr>
      <a:ln w="9525" cap="flat" cmpd="sng" algn="ctr">
        <a:solidFill>
          <a:schemeClr val="lt1">
            <a:lumMod val="50000"/>
          </a:schemeClr>
        </a:solidFill>
        <a:round/>
      </a:ln>
    </cs:spPr>
    <cs:defRPr sz="900" kern="1200"/>
    <cs:bodyPr/>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955C6C7-1E64-49EA-AE68-AEA715D43E60}" type="datetimeFigureOut">
              <a:rPr lang="en-US" smtClean="0"/>
              <a:t>5/7/2015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smtClean="0"/>
              <a:t>EECT 111-50c</a:t>
            </a: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E585640-A38A-40B9-9B40-8E31C28CC740}" type="slidenum">
              <a:rPr lang="en-US" smtClean="0"/>
              <a:t>‹#›</a:t>
            </a:fld>
            <a:endParaRPr lang="en-US"/>
          </a:p>
        </p:txBody>
      </p:sp>
    </p:spTree>
    <p:extLst>
      <p:ext uri="{BB962C8B-B14F-4D97-AF65-F5344CB8AC3E}">
        <p14:creationId xmlns:p14="http://schemas.microsoft.com/office/powerpoint/2010/main" val="13793372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C5BC3C-859B-4289-A1D6-ECD25D243863}" type="datetimeFigureOut">
              <a:rPr lang="en-US" smtClean="0"/>
              <a:t>5/7/2015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smtClean="0"/>
              <a:t>EECT 111-50c</a:t>
            </a: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7F6E8A-02A2-40C5-BF44-BFB12AA01D9C}" type="slidenum">
              <a:rPr lang="en-US" smtClean="0"/>
              <a:t>‹#›</a:t>
            </a:fld>
            <a:endParaRPr lang="en-US"/>
          </a:p>
        </p:txBody>
      </p:sp>
    </p:spTree>
    <p:extLst>
      <p:ext uri="{BB962C8B-B14F-4D97-AF65-F5344CB8AC3E}">
        <p14:creationId xmlns:p14="http://schemas.microsoft.com/office/powerpoint/2010/main" val="53527131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7F6E8A-02A2-40C5-BF44-BFB12AA01D9C}" type="slidenum">
              <a:rPr lang="en-US" smtClean="0"/>
              <a:t>1</a:t>
            </a:fld>
            <a:endParaRPr lang="en-US"/>
          </a:p>
        </p:txBody>
      </p:sp>
    </p:spTree>
    <p:extLst>
      <p:ext uri="{BB962C8B-B14F-4D97-AF65-F5344CB8AC3E}">
        <p14:creationId xmlns:p14="http://schemas.microsoft.com/office/powerpoint/2010/main" val="4028249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7F6E8A-02A2-40C5-BF44-BFB12AA01D9C}"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370618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7F6E8A-02A2-40C5-BF44-BFB12AA01D9C}"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406412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7F6E8A-02A2-40C5-BF44-BFB12AA01D9C}"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1964853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7F6E8A-02A2-40C5-BF44-BFB12AA01D9C}"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4103785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7F6E8A-02A2-40C5-BF44-BFB12AA01D9C}"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2302942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7F6E8A-02A2-40C5-BF44-BFB12AA01D9C}" type="slidenum">
              <a:rPr lang="en-US" smtClean="0">
                <a:solidFill>
                  <a:prstClr val="black"/>
                </a:solidFill>
              </a:rPr>
              <a:pPr/>
              <a:t>70</a:t>
            </a:fld>
            <a:endParaRPr lang="en-US">
              <a:solidFill>
                <a:prstClr val="black"/>
              </a:solidFill>
            </a:endParaRPr>
          </a:p>
        </p:txBody>
      </p:sp>
    </p:spTree>
    <p:extLst>
      <p:ext uri="{BB962C8B-B14F-4D97-AF65-F5344CB8AC3E}">
        <p14:creationId xmlns:p14="http://schemas.microsoft.com/office/powerpoint/2010/main" val="3933199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7F6E8A-02A2-40C5-BF44-BFB12AA01D9C}" type="slidenum">
              <a:rPr lang="en-US" smtClean="0">
                <a:solidFill>
                  <a:prstClr val="black"/>
                </a:solidFill>
              </a:rPr>
              <a:pPr/>
              <a:t>72</a:t>
            </a:fld>
            <a:endParaRPr lang="en-US">
              <a:solidFill>
                <a:prstClr val="black"/>
              </a:solidFill>
            </a:endParaRPr>
          </a:p>
        </p:txBody>
      </p:sp>
    </p:spTree>
    <p:extLst>
      <p:ext uri="{BB962C8B-B14F-4D97-AF65-F5344CB8AC3E}">
        <p14:creationId xmlns:p14="http://schemas.microsoft.com/office/powerpoint/2010/main" val="40868586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7F6E8A-02A2-40C5-BF44-BFB12AA01D9C}" type="slidenum">
              <a:rPr lang="en-US" smtClean="0">
                <a:solidFill>
                  <a:prstClr val="black"/>
                </a:solidFill>
              </a:rPr>
              <a:pPr/>
              <a:t>73</a:t>
            </a:fld>
            <a:endParaRPr lang="en-US">
              <a:solidFill>
                <a:prstClr val="black"/>
              </a:solidFill>
            </a:endParaRPr>
          </a:p>
        </p:txBody>
      </p:sp>
    </p:spTree>
    <p:extLst>
      <p:ext uri="{BB962C8B-B14F-4D97-AF65-F5344CB8AC3E}">
        <p14:creationId xmlns:p14="http://schemas.microsoft.com/office/powerpoint/2010/main" val="32894585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7F6E8A-02A2-40C5-BF44-BFB12AA01D9C}" type="slidenum">
              <a:rPr lang="en-US" smtClean="0">
                <a:solidFill>
                  <a:prstClr val="black"/>
                </a:solidFill>
              </a:rPr>
              <a:pPr/>
              <a:t>78</a:t>
            </a:fld>
            <a:endParaRPr lang="en-US">
              <a:solidFill>
                <a:prstClr val="black"/>
              </a:solidFill>
            </a:endParaRPr>
          </a:p>
        </p:txBody>
      </p:sp>
    </p:spTree>
    <p:extLst>
      <p:ext uri="{BB962C8B-B14F-4D97-AF65-F5344CB8AC3E}">
        <p14:creationId xmlns:p14="http://schemas.microsoft.com/office/powerpoint/2010/main" val="32966151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7F6E8A-02A2-40C5-BF44-BFB12AA01D9C}" type="slidenum">
              <a:rPr lang="en-US" smtClean="0">
                <a:solidFill>
                  <a:prstClr val="black"/>
                </a:solidFill>
              </a:rPr>
              <a:pPr/>
              <a:t>80</a:t>
            </a:fld>
            <a:endParaRPr lang="en-US">
              <a:solidFill>
                <a:prstClr val="black"/>
              </a:solidFill>
            </a:endParaRPr>
          </a:p>
        </p:txBody>
      </p:sp>
    </p:spTree>
    <p:extLst>
      <p:ext uri="{BB962C8B-B14F-4D97-AF65-F5344CB8AC3E}">
        <p14:creationId xmlns:p14="http://schemas.microsoft.com/office/powerpoint/2010/main" val="3348010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7F6E8A-02A2-40C5-BF44-BFB12AA01D9C}" type="slidenum">
              <a:rPr lang="en-US" smtClean="0"/>
              <a:t>4</a:t>
            </a:fld>
            <a:endParaRPr lang="en-US"/>
          </a:p>
        </p:txBody>
      </p:sp>
    </p:spTree>
    <p:extLst>
      <p:ext uri="{BB962C8B-B14F-4D97-AF65-F5344CB8AC3E}">
        <p14:creationId xmlns:p14="http://schemas.microsoft.com/office/powerpoint/2010/main" val="29546843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7F6E8A-02A2-40C5-BF44-BFB12AA01D9C}" type="slidenum">
              <a:rPr lang="en-US" smtClean="0">
                <a:solidFill>
                  <a:prstClr val="black"/>
                </a:solidFill>
              </a:rPr>
              <a:pPr/>
              <a:t>81</a:t>
            </a:fld>
            <a:endParaRPr lang="en-US">
              <a:solidFill>
                <a:prstClr val="black"/>
              </a:solidFill>
            </a:endParaRPr>
          </a:p>
        </p:txBody>
      </p:sp>
    </p:spTree>
    <p:extLst>
      <p:ext uri="{BB962C8B-B14F-4D97-AF65-F5344CB8AC3E}">
        <p14:creationId xmlns:p14="http://schemas.microsoft.com/office/powerpoint/2010/main" val="20693091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7F6E8A-02A2-40C5-BF44-BFB12AA01D9C}" type="slidenum">
              <a:rPr lang="en-US" smtClean="0">
                <a:solidFill>
                  <a:prstClr val="black"/>
                </a:solidFill>
              </a:rPr>
              <a:pPr/>
              <a:t>88</a:t>
            </a:fld>
            <a:endParaRPr lang="en-US">
              <a:solidFill>
                <a:prstClr val="black"/>
              </a:solidFill>
            </a:endParaRPr>
          </a:p>
        </p:txBody>
      </p:sp>
    </p:spTree>
    <p:extLst>
      <p:ext uri="{BB962C8B-B14F-4D97-AF65-F5344CB8AC3E}">
        <p14:creationId xmlns:p14="http://schemas.microsoft.com/office/powerpoint/2010/main" val="4444468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7F6E8A-02A2-40C5-BF44-BFB12AA01D9C}" type="slidenum">
              <a:rPr lang="en-US" smtClean="0">
                <a:solidFill>
                  <a:prstClr val="black"/>
                </a:solidFill>
              </a:rPr>
              <a:pPr/>
              <a:t>90</a:t>
            </a:fld>
            <a:endParaRPr lang="en-US">
              <a:solidFill>
                <a:prstClr val="black"/>
              </a:solidFill>
            </a:endParaRPr>
          </a:p>
        </p:txBody>
      </p:sp>
    </p:spTree>
    <p:extLst>
      <p:ext uri="{BB962C8B-B14F-4D97-AF65-F5344CB8AC3E}">
        <p14:creationId xmlns:p14="http://schemas.microsoft.com/office/powerpoint/2010/main" val="26801363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7F6E8A-02A2-40C5-BF44-BFB12AA01D9C}" type="slidenum">
              <a:rPr lang="en-US" smtClean="0">
                <a:solidFill>
                  <a:prstClr val="black"/>
                </a:solidFill>
              </a:rPr>
              <a:pPr/>
              <a:t>91</a:t>
            </a:fld>
            <a:endParaRPr lang="en-US">
              <a:solidFill>
                <a:prstClr val="black"/>
              </a:solidFill>
            </a:endParaRPr>
          </a:p>
        </p:txBody>
      </p:sp>
    </p:spTree>
    <p:extLst>
      <p:ext uri="{BB962C8B-B14F-4D97-AF65-F5344CB8AC3E}">
        <p14:creationId xmlns:p14="http://schemas.microsoft.com/office/powerpoint/2010/main" val="1451618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7F6E8A-02A2-40C5-BF44-BFB12AA01D9C}" type="slidenum">
              <a:rPr lang="en-US" smtClean="0"/>
              <a:t>27</a:t>
            </a:fld>
            <a:endParaRPr lang="en-US"/>
          </a:p>
        </p:txBody>
      </p:sp>
    </p:spTree>
    <p:extLst>
      <p:ext uri="{BB962C8B-B14F-4D97-AF65-F5344CB8AC3E}">
        <p14:creationId xmlns:p14="http://schemas.microsoft.com/office/powerpoint/2010/main" val="3198903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7F6E8A-02A2-40C5-BF44-BFB12AA01D9C}" type="slidenum">
              <a:rPr lang="en-US" smtClean="0"/>
              <a:t>43</a:t>
            </a:fld>
            <a:endParaRPr lang="en-US"/>
          </a:p>
        </p:txBody>
      </p:sp>
    </p:spTree>
    <p:extLst>
      <p:ext uri="{BB962C8B-B14F-4D97-AF65-F5344CB8AC3E}">
        <p14:creationId xmlns:p14="http://schemas.microsoft.com/office/powerpoint/2010/main" val="2646726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7F6E8A-02A2-40C5-BF44-BFB12AA01D9C}" type="slidenum">
              <a:rPr lang="en-US" smtClean="0"/>
              <a:t>45</a:t>
            </a:fld>
            <a:endParaRPr lang="en-US"/>
          </a:p>
        </p:txBody>
      </p:sp>
    </p:spTree>
    <p:extLst>
      <p:ext uri="{BB962C8B-B14F-4D97-AF65-F5344CB8AC3E}">
        <p14:creationId xmlns:p14="http://schemas.microsoft.com/office/powerpoint/2010/main" val="3995928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7F6E8A-02A2-40C5-BF44-BFB12AA01D9C}" type="slidenum">
              <a:rPr lang="en-US" smtClean="0"/>
              <a:t>47</a:t>
            </a:fld>
            <a:endParaRPr lang="en-US"/>
          </a:p>
        </p:txBody>
      </p:sp>
    </p:spTree>
    <p:extLst>
      <p:ext uri="{BB962C8B-B14F-4D97-AF65-F5344CB8AC3E}">
        <p14:creationId xmlns:p14="http://schemas.microsoft.com/office/powerpoint/2010/main" val="30113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7F6E8A-02A2-40C5-BF44-BFB12AA01D9C}" type="slidenum">
              <a:rPr lang="en-US" smtClean="0"/>
              <a:t>48</a:t>
            </a:fld>
            <a:endParaRPr lang="en-US"/>
          </a:p>
        </p:txBody>
      </p:sp>
    </p:spTree>
    <p:extLst>
      <p:ext uri="{BB962C8B-B14F-4D97-AF65-F5344CB8AC3E}">
        <p14:creationId xmlns:p14="http://schemas.microsoft.com/office/powerpoint/2010/main" val="2550502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7F6E8A-02A2-40C5-BF44-BFB12AA01D9C}"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1332198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7F6E8A-02A2-40C5-BF44-BFB12AA01D9C}"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1277775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4ADF69F-B4C8-445F-83AE-E8EF43BA07E9}" type="datetime1">
              <a:rPr lang="en-US" smtClean="0"/>
              <a:t>5/7/2015</a:t>
            </a:fld>
            <a:endParaRPr lang="en-US"/>
          </a:p>
        </p:txBody>
      </p:sp>
      <p:sp>
        <p:nvSpPr>
          <p:cNvPr id="5" name="Footer Placeholder 4"/>
          <p:cNvSpPr>
            <a:spLocks noGrp="1"/>
          </p:cNvSpPr>
          <p:nvPr>
            <p:ph type="ftr" sz="quarter" idx="11"/>
          </p:nvPr>
        </p:nvSpPr>
        <p:spPr/>
        <p:txBody>
          <a:bodyPr/>
          <a:lstStyle/>
          <a:p>
            <a:r>
              <a:rPr lang="en-US" smtClean="0"/>
              <a:t>EECT 111-50c Lab Notebook</a:t>
            </a:r>
            <a:endParaRPr lang="en-US"/>
          </a:p>
        </p:txBody>
      </p:sp>
      <p:sp>
        <p:nvSpPr>
          <p:cNvPr id="6" name="Slide Number Placeholder 5"/>
          <p:cNvSpPr>
            <a:spLocks noGrp="1"/>
          </p:cNvSpPr>
          <p:nvPr>
            <p:ph type="sldNum" sz="quarter" idx="12"/>
          </p:nvPr>
        </p:nvSpPr>
        <p:spPr/>
        <p:txBody>
          <a:bodyPr/>
          <a:lstStyle/>
          <a:p>
            <a:fld id="{02F5106F-FE9C-4CEA-B66C-F71DEFA97EDD}" type="slidenum">
              <a:rPr lang="en-US" smtClean="0"/>
              <a:t>‹#›</a:t>
            </a:fld>
            <a:endParaRPr lang="en-US"/>
          </a:p>
        </p:txBody>
      </p:sp>
    </p:spTree>
    <p:extLst>
      <p:ext uri="{BB962C8B-B14F-4D97-AF65-F5344CB8AC3E}">
        <p14:creationId xmlns:p14="http://schemas.microsoft.com/office/powerpoint/2010/main" val="1889073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65D5A0-3E47-41E4-A637-266FC7DAEDB8}" type="datetime1">
              <a:rPr lang="en-US" smtClean="0"/>
              <a:t>5/7/2015</a:t>
            </a:fld>
            <a:endParaRPr lang="en-US"/>
          </a:p>
        </p:txBody>
      </p:sp>
      <p:sp>
        <p:nvSpPr>
          <p:cNvPr id="5" name="Footer Placeholder 4"/>
          <p:cNvSpPr>
            <a:spLocks noGrp="1"/>
          </p:cNvSpPr>
          <p:nvPr>
            <p:ph type="ftr" sz="quarter" idx="11"/>
          </p:nvPr>
        </p:nvSpPr>
        <p:spPr/>
        <p:txBody>
          <a:bodyPr/>
          <a:lstStyle/>
          <a:p>
            <a:r>
              <a:rPr lang="en-US" smtClean="0"/>
              <a:t>EECT 111-50c Lab Notebook</a:t>
            </a:r>
            <a:endParaRPr lang="en-US"/>
          </a:p>
        </p:txBody>
      </p:sp>
      <p:sp>
        <p:nvSpPr>
          <p:cNvPr id="6" name="Slide Number Placeholder 5"/>
          <p:cNvSpPr>
            <a:spLocks noGrp="1"/>
          </p:cNvSpPr>
          <p:nvPr>
            <p:ph type="sldNum" sz="quarter" idx="12"/>
          </p:nvPr>
        </p:nvSpPr>
        <p:spPr/>
        <p:txBody>
          <a:bodyPr/>
          <a:lstStyle/>
          <a:p>
            <a:fld id="{02F5106F-FE9C-4CEA-B66C-F71DEFA97EDD}" type="slidenum">
              <a:rPr lang="en-US" smtClean="0"/>
              <a:t>‹#›</a:t>
            </a:fld>
            <a:endParaRPr lang="en-US"/>
          </a:p>
        </p:txBody>
      </p:sp>
    </p:spTree>
    <p:extLst>
      <p:ext uri="{BB962C8B-B14F-4D97-AF65-F5344CB8AC3E}">
        <p14:creationId xmlns:p14="http://schemas.microsoft.com/office/powerpoint/2010/main" val="3101215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90E5EBD-F8F2-4F62-954F-8D8F07BA46AB}" type="datetime1">
              <a:rPr lang="en-US" smtClean="0"/>
              <a:t>5/7/2015</a:t>
            </a:fld>
            <a:endParaRPr lang="en-US"/>
          </a:p>
        </p:txBody>
      </p:sp>
      <p:sp>
        <p:nvSpPr>
          <p:cNvPr id="5" name="Footer Placeholder 4"/>
          <p:cNvSpPr>
            <a:spLocks noGrp="1"/>
          </p:cNvSpPr>
          <p:nvPr>
            <p:ph type="ftr" sz="quarter" idx="11"/>
          </p:nvPr>
        </p:nvSpPr>
        <p:spPr/>
        <p:txBody>
          <a:bodyPr/>
          <a:lstStyle/>
          <a:p>
            <a:r>
              <a:rPr lang="en-US" smtClean="0"/>
              <a:t>EECT 111-50c Lab Notebook</a:t>
            </a:r>
            <a:endParaRPr lang="en-US"/>
          </a:p>
        </p:txBody>
      </p:sp>
      <p:sp>
        <p:nvSpPr>
          <p:cNvPr id="6" name="Slide Number Placeholder 5"/>
          <p:cNvSpPr>
            <a:spLocks noGrp="1"/>
          </p:cNvSpPr>
          <p:nvPr>
            <p:ph type="sldNum" sz="quarter" idx="12"/>
          </p:nvPr>
        </p:nvSpPr>
        <p:spPr/>
        <p:txBody>
          <a:bodyPr/>
          <a:lstStyle/>
          <a:p>
            <a:fld id="{02F5106F-FE9C-4CEA-B66C-F71DEFA97EDD}"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5413574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90CC3C7-37AB-4283-8750-6C07D85BAC77}" type="datetime1">
              <a:rPr lang="en-US" smtClean="0"/>
              <a:t>5/7/2015</a:t>
            </a:fld>
            <a:endParaRPr lang="en-US"/>
          </a:p>
        </p:txBody>
      </p:sp>
      <p:sp>
        <p:nvSpPr>
          <p:cNvPr id="5" name="Footer Placeholder 4"/>
          <p:cNvSpPr>
            <a:spLocks noGrp="1"/>
          </p:cNvSpPr>
          <p:nvPr>
            <p:ph type="ftr" sz="quarter" idx="11"/>
          </p:nvPr>
        </p:nvSpPr>
        <p:spPr/>
        <p:txBody>
          <a:bodyPr/>
          <a:lstStyle/>
          <a:p>
            <a:r>
              <a:rPr lang="en-US" smtClean="0"/>
              <a:t>EECT 111-50c Lab Notebook</a:t>
            </a:r>
            <a:endParaRPr lang="en-US"/>
          </a:p>
        </p:txBody>
      </p:sp>
      <p:sp>
        <p:nvSpPr>
          <p:cNvPr id="6" name="Slide Number Placeholder 5"/>
          <p:cNvSpPr>
            <a:spLocks noGrp="1"/>
          </p:cNvSpPr>
          <p:nvPr>
            <p:ph type="sldNum" sz="quarter" idx="12"/>
          </p:nvPr>
        </p:nvSpPr>
        <p:spPr/>
        <p:txBody>
          <a:bodyPr/>
          <a:lstStyle/>
          <a:p>
            <a:fld id="{02F5106F-FE9C-4CEA-B66C-F71DEFA97EDD}" type="slidenum">
              <a:rPr lang="en-US" smtClean="0"/>
              <a:t>‹#›</a:t>
            </a:fld>
            <a:endParaRPr lang="en-US"/>
          </a:p>
        </p:txBody>
      </p:sp>
    </p:spTree>
    <p:extLst>
      <p:ext uri="{BB962C8B-B14F-4D97-AF65-F5344CB8AC3E}">
        <p14:creationId xmlns:p14="http://schemas.microsoft.com/office/powerpoint/2010/main" val="29173091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A301CA-6E7E-494D-BC3E-7F8086FA347D}" type="datetime1">
              <a:rPr lang="en-US" smtClean="0"/>
              <a:t>5/7/2015</a:t>
            </a:fld>
            <a:endParaRPr lang="en-US"/>
          </a:p>
        </p:txBody>
      </p:sp>
      <p:sp>
        <p:nvSpPr>
          <p:cNvPr id="5" name="Footer Placeholder 4"/>
          <p:cNvSpPr>
            <a:spLocks noGrp="1"/>
          </p:cNvSpPr>
          <p:nvPr>
            <p:ph type="ftr" sz="quarter" idx="11"/>
          </p:nvPr>
        </p:nvSpPr>
        <p:spPr/>
        <p:txBody>
          <a:bodyPr/>
          <a:lstStyle/>
          <a:p>
            <a:r>
              <a:rPr lang="en-US" smtClean="0"/>
              <a:t>EECT 111-50c Lab Notebook</a:t>
            </a:r>
            <a:endParaRPr lang="en-US"/>
          </a:p>
        </p:txBody>
      </p:sp>
      <p:sp>
        <p:nvSpPr>
          <p:cNvPr id="6" name="Slide Number Placeholder 5"/>
          <p:cNvSpPr>
            <a:spLocks noGrp="1"/>
          </p:cNvSpPr>
          <p:nvPr>
            <p:ph type="sldNum" sz="quarter" idx="12"/>
          </p:nvPr>
        </p:nvSpPr>
        <p:spPr/>
        <p:txBody>
          <a:bodyPr/>
          <a:lstStyle/>
          <a:p>
            <a:fld id="{02F5106F-FE9C-4CEA-B66C-F71DEFA97EDD}"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7211131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F45048-54E3-41F5-B0B4-2DFDA8EE2320}" type="datetime1">
              <a:rPr lang="en-US" smtClean="0"/>
              <a:t>5/7/2015</a:t>
            </a:fld>
            <a:endParaRPr lang="en-US"/>
          </a:p>
        </p:txBody>
      </p:sp>
      <p:sp>
        <p:nvSpPr>
          <p:cNvPr id="5" name="Footer Placeholder 4"/>
          <p:cNvSpPr>
            <a:spLocks noGrp="1"/>
          </p:cNvSpPr>
          <p:nvPr>
            <p:ph type="ftr" sz="quarter" idx="11"/>
          </p:nvPr>
        </p:nvSpPr>
        <p:spPr/>
        <p:txBody>
          <a:bodyPr/>
          <a:lstStyle/>
          <a:p>
            <a:r>
              <a:rPr lang="en-US" smtClean="0"/>
              <a:t>EECT 111-50c Lab Notebook</a:t>
            </a:r>
            <a:endParaRPr lang="en-US"/>
          </a:p>
        </p:txBody>
      </p:sp>
      <p:sp>
        <p:nvSpPr>
          <p:cNvPr id="6" name="Slide Number Placeholder 5"/>
          <p:cNvSpPr>
            <a:spLocks noGrp="1"/>
          </p:cNvSpPr>
          <p:nvPr>
            <p:ph type="sldNum" sz="quarter" idx="12"/>
          </p:nvPr>
        </p:nvSpPr>
        <p:spPr/>
        <p:txBody>
          <a:bodyPr/>
          <a:lstStyle/>
          <a:p>
            <a:fld id="{02F5106F-FE9C-4CEA-B66C-F71DEFA97EDD}" type="slidenum">
              <a:rPr lang="en-US" smtClean="0"/>
              <a:t>‹#›</a:t>
            </a:fld>
            <a:endParaRPr lang="en-US"/>
          </a:p>
        </p:txBody>
      </p:sp>
    </p:spTree>
    <p:extLst>
      <p:ext uri="{BB962C8B-B14F-4D97-AF65-F5344CB8AC3E}">
        <p14:creationId xmlns:p14="http://schemas.microsoft.com/office/powerpoint/2010/main" val="38432381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414958D-3BBE-4009-B049-8A345FE595D8}" type="datetime1">
              <a:rPr lang="en-US" smtClean="0"/>
              <a:t>5/7/2015</a:t>
            </a:fld>
            <a:endParaRPr lang="en-US"/>
          </a:p>
        </p:txBody>
      </p:sp>
      <p:sp>
        <p:nvSpPr>
          <p:cNvPr id="5" name="Footer Placeholder 4"/>
          <p:cNvSpPr>
            <a:spLocks noGrp="1"/>
          </p:cNvSpPr>
          <p:nvPr>
            <p:ph type="ftr" sz="quarter" idx="11"/>
          </p:nvPr>
        </p:nvSpPr>
        <p:spPr/>
        <p:txBody>
          <a:bodyPr/>
          <a:lstStyle/>
          <a:p>
            <a:r>
              <a:rPr lang="en-US" smtClean="0"/>
              <a:t>EECT 111-50c Lab Notebook</a:t>
            </a:r>
            <a:endParaRPr lang="en-US"/>
          </a:p>
        </p:txBody>
      </p:sp>
      <p:sp>
        <p:nvSpPr>
          <p:cNvPr id="6" name="Slide Number Placeholder 5"/>
          <p:cNvSpPr>
            <a:spLocks noGrp="1"/>
          </p:cNvSpPr>
          <p:nvPr>
            <p:ph type="sldNum" sz="quarter" idx="12"/>
          </p:nvPr>
        </p:nvSpPr>
        <p:spPr/>
        <p:txBody>
          <a:bodyPr/>
          <a:lstStyle/>
          <a:p>
            <a:fld id="{02F5106F-FE9C-4CEA-B66C-F71DEFA97EDD}" type="slidenum">
              <a:rPr lang="en-US" smtClean="0"/>
              <a:t>‹#›</a:t>
            </a:fld>
            <a:endParaRPr lang="en-US"/>
          </a:p>
        </p:txBody>
      </p:sp>
    </p:spTree>
    <p:extLst>
      <p:ext uri="{BB962C8B-B14F-4D97-AF65-F5344CB8AC3E}">
        <p14:creationId xmlns:p14="http://schemas.microsoft.com/office/powerpoint/2010/main" val="39019096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E93D933-5566-4682-B49C-8DA1F6268638}" type="datetime1">
              <a:rPr lang="en-US" smtClean="0"/>
              <a:t>5/7/2015</a:t>
            </a:fld>
            <a:endParaRPr lang="en-US"/>
          </a:p>
        </p:txBody>
      </p:sp>
      <p:sp>
        <p:nvSpPr>
          <p:cNvPr id="5" name="Footer Placeholder 4"/>
          <p:cNvSpPr>
            <a:spLocks noGrp="1"/>
          </p:cNvSpPr>
          <p:nvPr>
            <p:ph type="ftr" sz="quarter" idx="11"/>
          </p:nvPr>
        </p:nvSpPr>
        <p:spPr/>
        <p:txBody>
          <a:bodyPr/>
          <a:lstStyle/>
          <a:p>
            <a:r>
              <a:rPr lang="en-US" smtClean="0"/>
              <a:t>EECT 111-50c Lab Notebook</a:t>
            </a:r>
            <a:endParaRPr lang="en-US"/>
          </a:p>
        </p:txBody>
      </p:sp>
      <p:sp>
        <p:nvSpPr>
          <p:cNvPr id="6" name="Slide Number Placeholder 5"/>
          <p:cNvSpPr>
            <a:spLocks noGrp="1"/>
          </p:cNvSpPr>
          <p:nvPr>
            <p:ph type="sldNum" sz="quarter" idx="12"/>
          </p:nvPr>
        </p:nvSpPr>
        <p:spPr/>
        <p:txBody>
          <a:bodyPr/>
          <a:lstStyle/>
          <a:p>
            <a:fld id="{02F5106F-FE9C-4CEA-B66C-F71DEFA97EDD}" type="slidenum">
              <a:rPr lang="en-US" smtClean="0"/>
              <a:t>‹#›</a:t>
            </a:fld>
            <a:endParaRPr lang="en-US"/>
          </a:p>
        </p:txBody>
      </p:sp>
    </p:spTree>
    <p:extLst>
      <p:ext uri="{BB962C8B-B14F-4D97-AF65-F5344CB8AC3E}">
        <p14:creationId xmlns:p14="http://schemas.microsoft.com/office/powerpoint/2010/main" val="32480922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CEF7D5D3-CD5D-49D9-A4E6-5131E3C5FD63}" type="datetime1">
              <a:rPr lang="en-US" smtClean="0"/>
              <a:t>5/7/2015</a:t>
            </a:fld>
            <a:endParaRPr lang="en-US"/>
          </a:p>
        </p:txBody>
      </p:sp>
      <p:sp>
        <p:nvSpPr>
          <p:cNvPr id="5" name="Footer Placeholder 4"/>
          <p:cNvSpPr>
            <a:spLocks noGrp="1"/>
          </p:cNvSpPr>
          <p:nvPr>
            <p:ph type="ftr" sz="quarter" idx="11"/>
          </p:nvPr>
        </p:nvSpPr>
        <p:spPr>
          <a:xfrm>
            <a:off x="2692397" y="5037663"/>
            <a:ext cx="5214635" cy="279400"/>
          </a:xfrm>
        </p:spPr>
        <p:txBody>
          <a:bodyPr/>
          <a:lstStyle/>
          <a:p>
            <a:r>
              <a:rPr lang="en-US" smtClean="0"/>
              <a:t>EECT 111-50c Lab Notebook</a:t>
            </a:r>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02F5106F-FE9C-4CEA-B66C-F71DEFA97EDD}" type="slidenum">
              <a:rPr lang="en-US" smtClean="0"/>
              <a:t>‹#›</a:t>
            </a:fld>
            <a:endParaRPr lang="en-US"/>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700411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433A3-1425-412D-9DEB-B62D9837CD6B}" type="datetime1">
              <a:rPr lang="en-US" smtClean="0"/>
              <a:t>5/7/2015</a:t>
            </a:fld>
            <a:endParaRPr lang="en-US"/>
          </a:p>
        </p:txBody>
      </p:sp>
      <p:sp>
        <p:nvSpPr>
          <p:cNvPr id="5" name="Footer Placeholder 4"/>
          <p:cNvSpPr>
            <a:spLocks noGrp="1"/>
          </p:cNvSpPr>
          <p:nvPr>
            <p:ph type="ftr" sz="quarter" idx="11"/>
          </p:nvPr>
        </p:nvSpPr>
        <p:spPr/>
        <p:txBody>
          <a:bodyPr/>
          <a:lstStyle/>
          <a:p>
            <a:r>
              <a:rPr lang="en-US" smtClean="0"/>
              <a:t>EECT 111-50c Lab Notebook</a:t>
            </a:r>
            <a:endParaRPr lang="en-US"/>
          </a:p>
        </p:txBody>
      </p:sp>
      <p:sp>
        <p:nvSpPr>
          <p:cNvPr id="6" name="Slide Number Placeholder 5"/>
          <p:cNvSpPr>
            <a:spLocks noGrp="1"/>
          </p:cNvSpPr>
          <p:nvPr>
            <p:ph type="sldNum" sz="quarter" idx="12"/>
          </p:nvPr>
        </p:nvSpPr>
        <p:spPr/>
        <p:txBody>
          <a:bodyPr/>
          <a:lstStyle/>
          <a:p>
            <a:fld id="{02F5106F-FE9C-4CEA-B66C-F71DEFA97EDD}" type="slidenum">
              <a:rPr lang="en-US" smtClean="0"/>
              <a:t>‹#›</a:t>
            </a:fld>
            <a:endParaRPr lang="en-US"/>
          </a:p>
        </p:txBody>
      </p:sp>
    </p:spTree>
    <p:extLst>
      <p:ext uri="{BB962C8B-B14F-4D97-AF65-F5344CB8AC3E}">
        <p14:creationId xmlns:p14="http://schemas.microsoft.com/office/powerpoint/2010/main" val="19583868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D7FA16F-F937-477F-B77D-C07C627B69B7}" type="datetime1">
              <a:rPr lang="en-US" smtClean="0"/>
              <a:t>5/7/2015</a:t>
            </a:fld>
            <a:endParaRPr lang="en-US"/>
          </a:p>
        </p:txBody>
      </p:sp>
      <p:sp>
        <p:nvSpPr>
          <p:cNvPr id="5" name="Footer Placeholder 4"/>
          <p:cNvSpPr>
            <a:spLocks noGrp="1"/>
          </p:cNvSpPr>
          <p:nvPr>
            <p:ph type="ftr" sz="quarter" idx="11"/>
          </p:nvPr>
        </p:nvSpPr>
        <p:spPr/>
        <p:txBody>
          <a:bodyPr/>
          <a:lstStyle/>
          <a:p>
            <a:r>
              <a:rPr lang="en-US" smtClean="0"/>
              <a:t>EECT 111-50c Lab Notebook</a:t>
            </a:r>
            <a:endParaRPr lang="en-US"/>
          </a:p>
        </p:txBody>
      </p:sp>
      <p:sp>
        <p:nvSpPr>
          <p:cNvPr id="6" name="Slide Number Placeholder 5"/>
          <p:cNvSpPr>
            <a:spLocks noGrp="1"/>
          </p:cNvSpPr>
          <p:nvPr>
            <p:ph type="sldNum" sz="quarter" idx="12"/>
          </p:nvPr>
        </p:nvSpPr>
        <p:spPr/>
        <p:txBody>
          <a:bodyPr/>
          <a:lstStyle/>
          <a:p>
            <a:fld id="{02F5106F-FE9C-4CEA-B66C-F71DEFA97EDD}" type="slidenum">
              <a:rPr lang="en-US" smtClean="0"/>
              <a:t>‹#›</a:t>
            </a:fld>
            <a:endParaRPr lang="en-US"/>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65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FA52893-314A-4423-B59A-4FB428009D8F}" type="datetime1">
              <a:rPr lang="en-US" smtClean="0"/>
              <a:t>5/7/2015</a:t>
            </a:fld>
            <a:endParaRPr lang="en-US"/>
          </a:p>
        </p:txBody>
      </p:sp>
      <p:sp>
        <p:nvSpPr>
          <p:cNvPr id="5" name="Footer Placeholder 4"/>
          <p:cNvSpPr>
            <a:spLocks noGrp="1"/>
          </p:cNvSpPr>
          <p:nvPr>
            <p:ph type="ftr" sz="quarter" idx="11"/>
          </p:nvPr>
        </p:nvSpPr>
        <p:spPr/>
        <p:txBody>
          <a:bodyPr/>
          <a:lstStyle/>
          <a:p>
            <a:r>
              <a:rPr lang="en-US" smtClean="0"/>
              <a:t>EECT 111-50c Lab Notebook</a:t>
            </a:r>
            <a:endParaRPr lang="en-US"/>
          </a:p>
        </p:txBody>
      </p:sp>
      <p:sp>
        <p:nvSpPr>
          <p:cNvPr id="6" name="Slide Number Placeholder 5"/>
          <p:cNvSpPr>
            <a:spLocks noGrp="1"/>
          </p:cNvSpPr>
          <p:nvPr>
            <p:ph type="sldNum" sz="quarter" idx="12"/>
          </p:nvPr>
        </p:nvSpPr>
        <p:spPr/>
        <p:txBody>
          <a:bodyPr/>
          <a:lstStyle/>
          <a:p>
            <a:fld id="{02F5106F-FE9C-4CEA-B66C-F71DEFA97EDD}" type="slidenum">
              <a:rPr lang="en-US" smtClean="0"/>
              <a:t>‹#›</a:t>
            </a:fld>
            <a:endParaRPr lang="en-US"/>
          </a:p>
        </p:txBody>
      </p:sp>
    </p:spTree>
    <p:extLst>
      <p:ext uri="{BB962C8B-B14F-4D97-AF65-F5344CB8AC3E}">
        <p14:creationId xmlns:p14="http://schemas.microsoft.com/office/powerpoint/2010/main" val="39884998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A2F5F07-402E-48BE-96D4-6D0320712F3A}" type="datetime1">
              <a:rPr lang="en-US" smtClean="0"/>
              <a:t>5/7/2015</a:t>
            </a:fld>
            <a:endParaRPr lang="en-US"/>
          </a:p>
        </p:txBody>
      </p:sp>
      <p:sp>
        <p:nvSpPr>
          <p:cNvPr id="6" name="Footer Placeholder 5"/>
          <p:cNvSpPr>
            <a:spLocks noGrp="1"/>
          </p:cNvSpPr>
          <p:nvPr>
            <p:ph type="ftr" sz="quarter" idx="11"/>
          </p:nvPr>
        </p:nvSpPr>
        <p:spPr/>
        <p:txBody>
          <a:bodyPr/>
          <a:lstStyle/>
          <a:p>
            <a:r>
              <a:rPr lang="en-US" smtClean="0"/>
              <a:t>EECT 111-50c Lab Notebook</a:t>
            </a:r>
            <a:endParaRPr lang="en-US"/>
          </a:p>
        </p:txBody>
      </p:sp>
      <p:sp>
        <p:nvSpPr>
          <p:cNvPr id="7" name="Slide Number Placeholder 6"/>
          <p:cNvSpPr>
            <a:spLocks noGrp="1"/>
          </p:cNvSpPr>
          <p:nvPr>
            <p:ph type="sldNum" sz="quarter" idx="12"/>
          </p:nvPr>
        </p:nvSpPr>
        <p:spPr/>
        <p:txBody>
          <a:bodyPr/>
          <a:lstStyle/>
          <a:p>
            <a:fld id="{02F5106F-FE9C-4CEA-B66C-F71DEFA97EDD}" type="slidenum">
              <a:rPr lang="en-US" smtClean="0"/>
              <a:t>‹#›</a:t>
            </a:fld>
            <a:endParaRPr lang="en-US"/>
          </a:p>
        </p:txBody>
      </p:sp>
    </p:spTree>
    <p:extLst>
      <p:ext uri="{BB962C8B-B14F-4D97-AF65-F5344CB8AC3E}">
        <p14:creationId xmlns:p14="http://schemas.microsoft.com/office/powerpoint/2010/main" val="42593775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1169D14-576B-4363-9920-061489705426}" type="datetime1">
              <a:rPr lang="en-US" smtClean="0"/>
              <a:t>5/7/2015</a:t>
            </a:fld>
            <a:endParaRPr lang="en-US"/>
          </a:p>
        </p:txBody>
      </p:sp>
      <p:sp>
        <p:nvSpPr>
          <p:cNvPr id="8" name="Footer Placeholder 7"/>
          <p:cNvSpPr>
            <a:spLocks noGrp="1"/>
          </p:cNvSpPr>
          <p:nvPr>
            <p:ph type="ftr" sz="quarter" idx="11"/>
          </p:nvPr>
        </p:nvSpPr>
        <p:spPr/>
        <p:txBody>
          <a:bodyPr/>
          <a:lstStyle/>
          <a:p>
            <a:r>
              <a:rPr lang="en-US" smtClean="0"/>
              <a:t>EECT 111-50c Lab Notebook</a:t>
            </a:r>
            <a:endParaRPr lang="en-US"/>
          </a:p>
        </p:txBody>
      </p:sp>
      <p:sp>
        <p:nvSpPr>
          <p:cNvPr id="9" name="Slide Number Placeholder 8"/>
          <p:cNvSpPr>
            <a:spLocks noGrp="1"/>
          </p:cNvSpPr>
          <p:nvPr>
            <p:ph type="sldNum" sz="quarter" idx="12"/>
          </p:nvPr>
        </p:nvSpPr>
        <p:spPr/>
        <p:txBody>
          <a:bodyPr/>
          <a:lstStyle/>
          <a:p>
            <a:fld id="{02F5106F-FE9C-4CEA-B66C-F71DEFA97EDD}" type="slidenum">
              <a:rPr lang="en-US" smtClean="0"/>
              <a:t>‹#›</a:t>
            </a:fld>
            <a:endParaRPr lang="en-US"/>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711064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C861385-607C-4A68-96B2-2261B2584E60}" type="datetime1">
              <a:rPr lang="en-US" smtClean="0"/>
              <a:t>5/7/2015</a:t>
            </a:fld>
            <a:endParaRPr lang="en-US"/>
          </a:p>
        </p:txBody>
      </p:sp>
      <p:sp>
        <p:nvSpPr>
          <p:cNvPr id="4" name="Footer Placeholder 3"/>
          <p:cNvSpPr>
            <a:spLocks noGrp="1"/>
          </p:cNvSpPr>
          <p:nvPr>
            <p:ph type="ftr" sz="quarter" idx="11"/>
          </p:nvPr>
        </p:nvSpPr>
        <p:spPr/>
        <p:txBody>
          <a:bodyPr/>
          <a:lstStyle/>
          <a:p>
            <a:r>
              <a:rPr lang="en-US" smtClean="0"/>
              <a:t>EECT 111-50c Lab Notebook</a:t>
            </a:r>
            <a:endParaRPr lang="en-US"/>
          </a:p>
        </p:txBody>
      </p:sp>
      <p:sp>
        <p:nvSpPr>
          <p:cNvPr id="5" name="Slide Number Placeholder 4"/>
          <p:cNvSpPr>
            <a:spLocks noGrp="1"/>
          </p:cNvSpPr>
          <p:nvPr>
            <p:ph type="sldNum" sz="quarter" idx="12"/>
          </p:nvPr>
        </p:nvSpPr>
        <p:spPr/>
        <p:txBody>
          <a:bodyPr/>
          <a:lstStyle/>
          <a:p>
            <a:fld id="{02F5106F-FE9C-4CEA-B66C-F71DEFA97EDD}" type="slidenum">
              <a:rPr lang="en-US" smtClean="0"/>
              <a:t>‹#›</a:t>
            </a:fld>
            <a:endParaRPr lang="en-US"/>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244860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5E5A9D-6CBC-4DE9-95D1-642D7E074AC6}" type="datetime1">
              <a:rPr lang="en-US" smtClean="0"/>
              <a:t>5/7/2015</a:t>
            </a:fld>
            <a:endParaRPr lang="en-US"/>
          </a:p>
        </p:txBody>
      </p:sp>
      <p:sp>
        <p:nvSpPr>
          <p:cNvPr id="3" name="Footer Placeholder 2"/>
          <p:cNvSpPr>
            <a:spLocks noGrp="1"/>
          </p:cNvSpPr>
          <p:nvPr>
            <p:ph type="ftr" sz="quarter" idx="11"/>
          </p:nvPr>
        </p:nvSpPr>
        <p:spPr/>
        <p:txBody>
          <a:bodyPr/>
          <a:lstStyle/>
          <a:p>
            <a:r>
              <a:rPr lang="en-US" smtClean="0"/>
              <a:t>EECT 111-50c Lab Notebook</a:t>
            </a:r>
            <a:endParaRPr lang="en-US"/>
          </a:p>
        </p:txBody>
      </p:sp>
      <p:sp>
        <p:nvSpPr>
          <p:cNvPr id="4" name="Slide Number Placeholder 3"/>
          <p:cNvSpPr>
            <a:spLocks noGrp="1"/>
          </p:cNvSpPr>
          <p:nvPr>
            <p:ph type="sldNum" sz="quarter" idx="12"/>
          </p:nvPr>
        </p:nvSpPr>
        <p:spPr/>
        <p:txBody>
          <a:bodyPr/>
          <a:lstStyle/>
          <a:p>
            <a:fld id="{02F5106F-FE9C-4CEA-B66C-F71DEFA97EDD}" type="slidenum">
              <a:rPr lang="en-US" smtClean="0"/>
              <a:t>‹#›</a:t>
            </a:fld>
            <a:endParaRPr lang="en-US"/>
          </a:p>
        </p:txBody>
      </p:sp>
    </p:spTree>
    <p:extLst>
      <p:ext uri="{BB962C8B-B14F-4D97-AF65-F5344CB8AC3E}">
        <p14:creationId xmlns:p14="http://schemas.microsoft.com/office/powerpoint/2010/main" val="21101828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0E069E-896B-4F7B-AB42-243EA51AD3D4}" type="datetime1">
              <a:rPr lang="en-US" smtClean="0"/>
              <a:t>5/7/2015</a:t>
            </a:fld>
            <a:endParaRPr lang="en-US"/>
          </a:p>
        </p:txBody>
      </p:sp>
      <p:sp>
        <p:nvSpPr>
          <p:cNvPr id="6" name="Footer Placeholder 5"/>
          <p:cNvSpPr>
            <a:spLocks noGrp="1"/>
          </p:cNvSpPr>
          <p:nvPr>
            <p:ph type="ftr" sz="quarter" idx="11"/>
          </p:nvPr>
        </p:nvSpPr>
        <p:spPr/>
        <p:txBody>
          <a:bodyPr/>
          <a:lstStyle/>
          <a:p>
            <a:r>
              <a:rPr lang="en-US" smtClean="0"/>
              <a:t>EECT 111-50c Lab Notebook</a:t>
            </a:r>
            <a:endParaRPr lang="en-US"/>
          </a:p>
        </p:txBody>
      </p:sp>
      <p:sp>
        <p:nvSpPr>
          <p:cNvPr id="7" name="Slide Number Placeholder 6"/>
          <p:cNvSpPr>
            <a:spLocks noGrp="1"/>
          </p:cNvSpPr>
          <p:nvPr>
            <p:ph type="sldNum" sz="quarter" idx="12"/>
          </p:nvPr>
        </p:nvSpPr>
        <p:spPr/>
        <p:txBody>
          <a:bodyPr/>
          <a:lstStyle/>
          <a:p>
            <a:fld id="{02F5106F-FE9C-4CEA-B66C-F71DEFA97EDD}" type="slidenum">
              <a:rPr lang="en-US" smtClean="0"/>
              <a:t>‹#›</a:t>
            </a:fld>
            <a:endParaRPr lang="en-US"/>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472607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810D34-175E-424C-9499-4BFD9C5D57D2}" type="datetime1">
              <a:rPr lang="en-US" smtClean="0"/>
              <a:t>5/7/2015</a:t>
            </a:fld>
            <a:endParaRPr lang="en-US"/>
          </a:p>
        </p:txBody>
      </p:sp>
      <p:sp>
        <p:nvSpPr>
          <p:cNvPr id="6" name="Footer Placeholder 5"/>
          <p:cNvSpPr>
            <a:spLocks noGrp="1"/>
          </p:cNvSpPr>
          <p:nvPr>
            <p:ph type="ftr" sz="quarter" idx="11"/>
          </p:nvPr>
        </p:nvSpPr>
        <p:spPr/>
        <p:txBody>
          <a:bodyPr/>
          <a:lstStyle/>
          <a:p>
            <a:r>
              <a:rPr lang="en-US" smtClean="0"/>
              <a:t>EECT 111-50c Lab Notebook</a:t>
            </a:r>
            <a:endParaRPr lang="en-US"/>
          </a:p>
        </p:txBody>
      </p:sp>
      <p:sp>
        <p:nvSpPr>
          <p:cNvPr id="7" name="Slide Number Placeholder 6"/>
          <p:cNvSpPr>
            <a:spLocks noGrp="1"/>
          </p:cNvSpPr>
          <p:nvPr>
            <p:ph type="sldNum" sz="quarter" idx="12"/>
          </p:nvPr>
        </p:nvSpPr>
        <p:spPr/>
        <p:txBody>
          <a:bodyPr/>
          <a:lstStyle/>
          <a:p>
            <a:fld id="{02F5106F-FE9C-4CEA-B66C-F71DEFA97EDD}" type="slidenum">
              <a:rPr lang="en-US" smtClean="0"/>
              <a:t>‹#›</a:t>
            </a:fld>
            <a:endParaRPr lang="en-US"/>
          </a:p>
        </p:txBody>
      </p:sp>
    </p:spTree>
    <p:extLst>
      <p:ext uri="{BB962C8B-B14F-4D97-AF65-F5344CB8AC3E}">
        <p14:creationId xmlns:p14="http://schemas.microsoft.com/office/powerpoint/2010/main" val="20060724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04F35B-C244-4D1A-84EF-057763BB9F7B}" type="datetime1">
              <a:rPr lang="en-US" smtClean="0"/>
              <a:t>5/7/2015</a:t>
            </a:fld>
            <a:endParaRPr lang="en-US"/>
          </a:p>
        </p:txBody>
      </p:sp>
      <p:sp>
        <p:nvSpPr>
          <p:cNvPr id="6" name="Footer Placeholder 5"/>
          <p:cNvSpPr>
            <a:spLocks noGrp="1"/>
          </p:cNvSpPr>
          <p:nvPr>
            <p:ph type="ftr" sz="quarter" idx="11"/>
          </p:nvPr>
        </p:nvSpPr>
        <p:spPr/>
        <p:txBody>
          <a:bodyPr/>
          <a:lstStyle/>
          <a:p>
            <a:r>
              <a:rPr lang="en-US" smtClean="0"/>
              <a:t>EECT 111-50c Lab Notebook</a:t>
            </a:r>
            <a:endParaRPr lang="en-US"/>
          </a:p>
        </p:txBody>
      </p:sp>
      <p:sp>
        <p:nvSpPr>
          <p:cNvPr id="7" name="Slide Number Placeholder 6"/>
          <p:cNvSpPr>
            <a:spLocks noGrp="1"/>
          </p:cNvSpPr>
          <p:nvPr>
            <p:ph type="sldNum" sz="quarter" idx="12"/>
          </p:nvPr>
        </p:nvSpPr>
        <p:spPr/>
        <p:txBody>
          <a:bodyPr/>
          <a:lstStyle/>
          <a:p>
            <a:fld id="{02F5106F-FE9C-4CEA-B66C-F71DEFA97EDD}" type="slidenum">
              <a:rPr lang="en-US" smtClean="0"/>
              <a:t>‹#›</a:t>
            </a:fld>
            <a:endParaRPr lang="en-US"/>
          </a:p>
        </p:txBody>
      </p:sp>
    </p:spTree>
    <p:extLst>
      <p:ext uri="{BB962C8B-B14F-4D97-AF65-F5344CB8AC3E}">
        <p14:creationId xmlns:p14="http://schemas.microsoft.com/office/powerpoint/2010/main" val="41452810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51AB2E4-3580-47E5-9EC1-2EA38027AB83}" type="datetime1">
              <a:rPr lang="en-US" smtClean="0"/>
              <a:t>5/7/2015</a:t>
            </a:fld>
            <a:endParaRPr lang="en-US"/>
          </a:p>
        </p:txBody>
      </p:sp>
      <p:sp>
        <p:nvSpPr>
          <p:cNvPr id="5" name="Footer Placeholder 4"/>
          <p:cNvSpPr>
            <a:spLocks noGrp="1"/>
          </p:cNvSpPr>
          <p:nvPr>
            <p:ph type="ftr" sz="quarter" idx="11"/>
          </p:nvPr>
        </p:nvSpPr>
        <p:spPr/>
        <p:txBody>
          <a:bodyPr/>
          <a:lstStyle/>
          <a:p>
            <a:r>
              <a:rPr lang="en-US" smtClean="0"/>
              <a:t>EECT 111-50c Lab Notebook</a:t>
            </a:r>
            <a:endParaRPr lang="en-US"/>
          </a:p>
        </p:txBody>
      </p:sp>
      <p:sp>
        <p:nvSpPr>
          <p:cNvPr id="6" name="Slide Number Placeholder 5"/>
          <p:cNvSpPr>
            <a:spLocks noGrp="1"/>
          </p:cNvSpPr>
          <p:nvPr>
            <p:ph type="sldNum" sz="quarter" idx="12"/>
          </p:nvPr>
        </p:nvSpPr>
        <p:spPr/>
        <p:txBody>
          <a:bodyPr/>
          <a:lstStyle/>
          <a:p>
            <a:fld id="{02F5106F-FE9C-4CEA-B66C-F71DEFA97EDD}" type="slidenum">
              <a:rPr lang="en-US" smtClean="0"/>
              <a:t>‹#›</a:t>
            </a:fld>
            <a:endParaRPr lang="en-US"/>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575515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C321AB-0734-45D6-BBCE-6B0AAC949184}" type="datetime1">
              <a:rPr lang="en-US" smtClean="0"/>
              <a:t>5/7/2015</a:t>
            </a:fld>
            <a:endParaRPr lang="en-US"/>
          </a:p>
        </p:txBody>
      </p:sp>
      <p:sp>
        <p:nvSpPr>
          <p:cNvPr id="5" name="Footer Placeholder 4"/>
          <p:cNvSpPr>
            <a:spLocks noGrp="1"/>
          </p:cNvSpPr>
          <p:nvPr>
            <p:ph type="ftr" sz="quarter" idx="11"/>
          </p:nvPr>
        </p:nvSpPr>
        <p:spPr/>
        <p:txBody>
          <a:bodyPr/>
          <a:lstStyle/>
          <a:p>
            <a:r>
              <a:rPr lang="en-US" smtClean="0"/>
              <a:t>EECT 111-50c Lab Notebook</a:t>
            </a:r>
            <a:endParaRPr lang="en-US"/>
          </a:p>
        </p:txBody>
      </p:sp>
      <p:sp>
        <p:nvSpPr>
          <p:cNvPr id="6" name="Slide Number Placeholder 5"/>
          <p:cNvSpPr>
            <a:spLocks noGrp="1"/>
          </p:cNvSpPr>
          <p:nvPr>
            <p:ph type="sldNum" sz="quarter" idx="12"/>
          </p:nvPr>
        </p:nvSpPr>
        <p:spPr/>
        <p:txBody>
          <a:bodyPr/>
          <a:lstStyle/>
          <a:p>
            <a:fld id="{02F5106F-FE9C-4CEA-B66C-F71DEFA97EDD}"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67364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71779B-48B5-40A7-A949-448E3587B7F3}" type="datetime1">
              <a:rPr lang="en-US" smtClean="0"/>
              <a:t>5/7/2015</a:t>
            </a:fld>
            <a:endParaRPr lang="en-US"/>
          </a:p>
        </p:txBody>
      </p:sp>
      <p:sp>
        <p:nvSpPr>
          <p:cNvPr id="5" name="Footer Placeholder 4"/>
          <p:cNvSpPr>
            <a:spLocks noGrp="1"/>
          </p:cNvSpPr>
          <p:nvPr>
            <p:ph type="ftr" sz="quarter" idx="11"/>
          </p:nvPr>
        </p:nvSpPr>
        <p:spPr/>
        <p:txBody>
          <a:bodyPr/>
          <a:lstStyle/>
          <a:p>
            <a:r>
              <a:rPr lang="en-US" smtClean="0"/>
              <a:t>EECT 111-50c Lab Notebook</a:t>
            </a:r>
            <a:endParaRPr lang="en-US"/>
          </a:p>
        </p:txBody>
      </p:sp>
      <p:sp>
        <p:nvSpPr>
          <p:cNvPr id="6" name="Slide Number Placeholder 5"/>
          <p:cNvSpPr>
            <a:spLocks noGrp="1"/>
          </p:cNvSpPr>
          <p:nvPr>
            <p:ph type="sldNum" sz="quarter" idx="12"/>
          </p:nvPr>
        </p:nvSpPr>
        <p:spPr/>
        <p:txBody>
          <a:bodyPr/>
          <a:lstStyle/>
          <a:p>
            <a:fld id="{02F5106F-FE9C-4CEA-B66C-F71DEFA97EDD}" type="slidenum">
              <a:rPr lang="en-US" smtClean="0"/>
              <a:t>‹#›</a:t>
            </a:fld>
            <a:endParaRPr lang="en-US"/>
          </a:p>
        </p:txBody>
      </p:sp>
    </p:spTree>
    <p:extLst>
      <p:ext uri="{BB962C8B-B14F-4D97-AF65-F5344CB8AC3E}">
        <p14:creationId xmlns:p14="http://schemas.microsoft.com/office/powerpoint/2010/main" val="72697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384C32-0C06-4F09-99E4-12606FD0F176}" type="datetime1">
              <a:rPr lang="en-US" smtClean="0"/>
              <a:t>5/7/2015</a:t>
            </a:fld>
            <a:endParaRPr lang="en-US"/>
          </a:p>
        </p:txBody>
      </p:sp>
      <p:sp>
        <p:nvSpPr>
          <p:cNvPr id="5" name="Footer Placeholder 4"/>
          <p:cNvSpPr>
            <a:spLocks noGrp="1"/>
          </p:cNvSpPr>
          <p:nvPr>
            <p:ph type="ftr" sz="quarter" idx="11"/>
          </p:nvPr>
        </p:nvSpPr>
        <p:spPr/>
        <p:txBody>
          <a:bodyPr/>
          <a:lstStyle/>
          <a:p>
            <a:r>
              <a:rPr lang="en-US" smtClean="0"/>
              <a:t>EECT 111-50c Lab Notebook</a:t>
            </a:r>
            <a:endParaRPr lang="en-US"/>
          </a:p>
        </p:txBody>
      </p:sp>
      <p:sp>
        <p:nvSpPr>
          <p:cNvPr id="6" name="Slide Number Placeholder 5"/>
          <p:cNvSpPr>
            <a:spLocks noGrp="1"/>
          </p:cNvSpPr>
          <p:nvPr>
            <p:ph type="sldNum" sz="quarter" idx="12"/>
          </p:nvPr>
        </p:nvSpPr>
        <p:spPr/>
        <p:txBody>
          <a:bodyPr/>
          <a:lstStyle/>
          <a:p>
            <a:fld id="{02F5106F-FE9C-4CEA-B66C-F71DEFA97EDD}" type="slidenum">
              <a:rPr lang="en-US" smtClean="0"/>
              <a:t>‹#›</a:t>
            </a:fld>
            <a:endParaRPr lang="en-US"/>
          </a:p>
        </p:txBody>
      </p:sp>
    </p:spTree>
    <p:extLst>
      <p:ext uri="{BB962C8B-B14F-4D97-AF65-F5344CB8AC3E}">
        <p14:creationId xmlns:p14="http://schemas.microsoft.com/office/powerpoint/2010/main" val="22575799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67CF06-0D6F-47A0-A910-3A5FE2147F53}" type="datetime1">
              <a:rPr lang="en-US" smtClean="0"/>
              <a:t>5/7/2015</a:t>
            </a:fld>
            <a:endParaRPr lang="en-US"/>
          </a:p>
        </p:txBody>
      </p:sp>
      <p:sp>
        <p:nvSpPr>
          <p:cNvPr id="5" name="Footer Placeholder 4"/>
          <p:cNvSpPr>
            <a:spLocks noGrp="1"/>
          </p:cNvSpPr>
          <p:nvPr>
            <p:ph type="ftr" sz="quarter" idx="11"/>
          </p:nvPr>
        </p:nvSpPr>
        <p:spPr/>
        <p:txBody>
          <a:bodyPr/>
          <a:lstStyle/>
          <a:p>
            <a:r>
              <a:rPr lang="en-US" smtClean="0"/>
              <a:t>EECT 111-50c Lab Notebook</a:t>
            </a:r>
            <a:endParaRPr lang="en-US"/>
          </a:p>
        </p:txBody>
      </p:sp>
      <p:sp>
        <p:nvSpPr>
          <p:cNvPr id="6" name="Slide Number Placeholder 5"/>
          <p:cNvSpPr>
            <a:spLocks noGrp="1"/>
          </p:cNvSpPr>
          <p:nvPr>
            <p:ph type="sldNum" sz="quarter" idx="12"/>
          </p:nvPr>
        </p:nvSpPr>
        <p:spPr/>
        <p:txBody>
          <a:bodyPr/>
          <a:lstStyle/>
          <a:p>
            <a:fld id="{02F5106F-FE9C-4CEA-B66C-F71DEFA97EDD}"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75171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956E3C1-4C8D-4747-84C3-1768352081FA}" type="datetime1">
              <a:rPr lang="en-US" smtClean="0"/>
              <a:t>5/7/2015</a:t>
            </a:fld>
            <a:endParaRPr lang="en-US"/>
          </a:p>
        </p:txBody>
      </p:sp>
      <p:sp>
        <p:nvSpPr>
          <p:cNvPr id="5" name="Footer Placeholder 4"/>
          <p:cNvSpPr>
            <a:spLocks noGrp="1"/>
          </p:cNvSpPr>
          <p:nvPr>
            <p:ph type="ftr" sz="quarter" idx="11"/>
          </p:nvPr>
        </p:nvSpPr>
        <p:spPr/>
        <p:txBody>
          <a:bodyPr/>
          <a:lstStyle/>
          <a:p>
            <a:r>
              <a:rPr lang="en-US" smtClean="0"/>
              <a:t>EECT 111-50c Lab Notebook</a:t>
            </a:r>
            <a:endParaRPr lang="en-US"/>
          </a:p>
        </p:txBody>
      </p:sp>
      <p:sp>
        <p:nvSpPr>
          <p:cNvPr id="6" name="Slide Number Placeholder 5"/>
          <p:cNvSpPr>
            <a:spLocks noGrp="1"/>
          </p:cNvSpPr>
          <p:nvPr>
            <p:ph type="sldNum" sz="quarter" idx="12"/>
          </p:nvPr>
        </p:nvSpPr>
        <p:spPr/>
        <p:txBody>
          <a:bodyPr/>
          <a:lstStyle/>
          <a:p>
            <a:fld id="{02F5106F-FE9C-4CEA-B66C-F71DEFA97EDD}" type="slidenum">
              <a:rPr lang="en-US" smtClean="0"/>
              <a:t>‹#›</a:t>
            </a:fld>
            <a:endParaRPr lang="en-US"/>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505971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4A519D3-2A2B-4CA7-9D39-4661806BC635}" type="datetime1">
              <a:rPr lang="en-US" smtClean="0"/>
              <a:t>5/7/2015</a:t>
            </a:fld>
            <a:endParaRPr lang="en-US"/>
          </a:p>
        </p:txBody>
      </p:sp>
      <p:sp>
        <p:nvSpPr>
          <p:cNvPr id="5" name="Footer Placeholder 4"/>
          <p:cNvSpPr>
            <a:spLocks noGrp="1"/>
          </p:cNvSpPr>
          <p:nvPr>
            <p:ph type="ftr" sz="quarter" idx="11"/>
          </p:nvPr>
        </p:nvSpPr>
        <p:spPr/>
        <p:txBody>
          <a:bodyPr/>
          <a:lstStyle/>
          <a:p>
            <a:r>
              <a:rPr lang="en-US" smtClean="0"/>
              <a:t>EECT 111-50c Lab Notebook</a:t>
            </a:r>
            <a:endParaRPr lang="en-US"/>
          </a:p>
        </p:txBody>
      </p:sp>
      <p:sp>
        <p:nvSpPr>
          <p:cNvPr id="6" name="Slide Number Placeholder 5"/>
          <p:cNvSpPr>
            <a:spLocks noGrp="1"/>
          </p:cNvSpPr>
          <p:nvPr>
            <p:ph type="sldNum" sz="quarter" idx="12"/>
          </p:nvPr>
        </p:nvSpPr>
        <p:spPr/>
        <p:txBody>
          <a:bodyPr/>
          <a:lstStyle/>
          <a:p>
            <a:fld id="{02F5106F-FE9C-4CEA-B66C-F71DEFA97EDD}" type="slidenum">
              <a:rPr lang="en-US" smtClean="0"/>
              <a:t>‹#›</a:t>
            </a:fld>
            <a:endParaRPr lang="en-US"/>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590053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AA8BF13-64A6-44F0-BAC6-526917A92255}" type="datetime1">
              <a:rPr lang="en-US" smtClean="0"/>
              <a:t>5/7/2015</a:t>
            </a:fld>
            <a:endParaRPr lang="en-US"/>
          </a:p>
        </p:txBody>
      </p:sp>
      <p:sp>
        <p:nvSpPr>
          <p:cNvPr id="5" name="Footer Placeholder 4"/>
          <p:cNvSpPr>
            <a:spLocks noGrp="1"/>
          </p:cNvSpPr>
          <p:nvPr>
            <p:ph type="ftr" sz="quarter" idx="11"/>
          </p:nvPr>
        </p:nvSpPr>
        <p:spPr/>
        <p:txBody>
          <a:bodyPr/>
          <a:lstStyle/>
          <a:p>
            <a:r>
              <a:rPr lang="en-US" smtClean="0"/>
              <a:t>EECT 111-50c Lab Notebook</a:t>
            </a:r>
            <a:endParaRPr lang="en-US"/>
          </a:p>
        </p:txBody>
      </p:sp>
      <p:sp>
        <p:nvSpPr>
          <p:cNvPr id="6" name="Slide Number Placeholder 5"/>
          <p:cNvSpPr>
            <a:spLocks noGrp="1"/>
          </p:cNvSpPr>
          <p:nvPr>
            <p:ph type="sldNum" sz="quarter" idx="12"/>
          </p:nvPr>
        </p:nvSpPr>
        <p:spPr/>
        <p:txBody>
          <a:bodyPr/>
          <a:lstStyle/>
          <a:p>
            <a:fld id="{02F5106F-FE9C-4CEA-B66C-F71DEFA97EDD}" type="slidenum">
              <a:rPr lang="en-US" smtClean="0"/>
              <a:t>‹#›</a:t>
            </a:fld>
            <a:endParaRPr lang="en-US"/>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71413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791B2BD-35F4-42B3-A0CC-7689DFD27666}" type="datetime1">
              <a:rPr lang="en-US" smtClean="0"/>
              <a:t>5/7/2015</a:t>
            </a:fld>
            <a:endParaRPr lang="en-US"/>
          </a:p>
        </p:txBody>
      </p:sp>
      <p:sp>
        <p:nvSpPr>
          <p:cNvPr id="5" name="Footer Placeholder 4"/>
          <p:cNvSpPr>
            <a:spLocks noGrp="1"/>
          </p:cNvSpPr>
          <p:nvPr>
            <p:ph type="ftr" sz="quarter" idx="11"/>
          </p:nvPr>
        </p:nvSpPr>
        <p:spPr/>
        <p:txBody>
          <a:bodyPr/>
          <a:lstStyle/>
          <a:p>
            <a:r>
              <a:rPr lang="en-US" smtClean="0"/>
              <a:t>EECT 111-50c Lab Notebook</a:t>
            </a:r>
            <a:endParaRPr lang="en-US"/>
          </a:p>
        </p:txBody>
      </p:sp>
      <p:sp>
        <p:nvSpPr>
          <p:cNvPr id="6" name="Slide Number Placeholder 5"/>
          <p:cNvSpPr>
            <a:spLocks noGrp="1"/>
          </p:cNvSpPr>
          <p:nvPr>
            <p:ph type="sldNum" sz="quarter" idx="12"/>
          </p:nvPr>
        </p:nvSpPr>
        <p:spPr/>
        <p:txBody>
          <a:bodyPr/>
          <a:lstStyle/>
          <a:p>
            <a:fld id="{02F5106F-FE9C-4CEA-B66C-F71DEFA97EDD}"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39089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0648E59-978A-41F5-BD4B-4F285CA31531}" type="datetime1">
              <a:rPr lang="en-US" smtClean="0"/>
              <a:t>5/7/2015</a:t>
            </a:fld>
            <a:endParaRPr lang="en-US"/>
          </a:p>
        </p:txBody>
      </p:sp>
      <p:sp>
        <p:nvSpPr>
          <p:cNvPr id="5" name="Footer Placeholder 4"/>
          <p:cNvSpPr>
            <a:spLocks noGrp="1"/>
          </p:cNvSpPr>
          <p:nvPr>
            <p:ph type="ftr" sz="quarter" idx="11"/>
          </p:nvPr>
        </p:nvSpPr>
        <p:spPr/>
        <p:txBody>
          <a:bodyPr/>
          <a:lstStyle/>
          <a:p>
            <a:r>
              <a:rPr lang="en-US" smtClean="0"/>
              <a:t>EECT 111-50c Lab Notebook</a:t>
            </a:r>
            <a:endParaRPr lang="en-US"/>
          </a:p>
        </p:txBody>
      </p:sp>
      <p:sp>
        <p:nvSpPr>
          <p:cNvPr id="6" name="Slide Number Placeholder 5"/>
          <p:cNvSpPr>
            <a:spLocks noGrp="1"/>
          </p:cNvSpPr>
          <p:nvPr>
            <p:ph type="sldNum" sz="quarter" idx="12"/>
          </p:nvPr>
        </p:nvSpPr>
        <p:spPr/>
        <p:txBody>
          <a:bodyPr/>
          <a:lstStyle/>
          <a:p>
            <a:fld id="{02F5106F-FE9C-4CEA-B66C-F71DEFA97EDD}" type="slidenum">
              <a:rPr lang="en-US" smtClean="0"/>
              <a:t>‹#›</a:t>
            </a:fld>
            <a:endParaRPr lang="en-US"/>
          </a:p>
        </p:txBody>
      </p:sp>
    </p:spTree>
    <p:extLst>
      <p:ext uri="{BB962C8B-B14F-4D97-AF65-F5344CB8AC3E}">
        <p14:creationId xmlns:p14="http://schemas.microsoft.com/office/powerpoint/2010/main" val="4363739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402560-6AD4-489E-AD0D-80E49552CEE8}" type="datetime1">
              <a:rPr lang="en-US" smtClean="0"/>
              <a:t>5/7/2015</a:t>
            </a:fld>
            <a:endParaRPr lang="en-US"/>
          </a:p>
        </p:txBody>
      </p:sp>
      <p:sp>
        <p:nvSpPr>
          <p:cNvPr id="5" name="Footer Placeholder 4"/>
          <p:cNvSpPr>
            <a:spLocks noGrp="1"/>
          </p:cNvSpPr>
          <p:nvPr>
            <p:ph type="ftr" sz="quarter" idx="11"/>
          </p:nvPr>
        </p:nvSpPr>
        <p:spPr/>
        <p:txBody>
          <a:bodyPr/>
          <a:lstStyle/>
          <a:p>
            <a:r>
              <a:rPr lang="en-US" smtClean="0"/>
              <a:t>EECT 111-50c Lab Notebook</a:t>
            </a:r>
            <a:endParaRPr lang="en-US"/>
          </a:p>
        </p:txBody>
      </p:sp>
      <p:sp>
        <p:nvSpPr>
          <p:cNvPr id="6" name="Slide Number Placeholder 5"/>
          <p:cNvSpPr>
            <a:spLocks noGrp="1"/>
          </p:cNvSpPr>
          <p:nvPr>
            <p:ph type="sldNum" sz="quarter" idx="12"/>
          </p:nvPr>
        </p:nvSpPr>
        <p:spPr/>
        <p:txBody>
          <a:bodyPr/>
          <a:lstStyle/>
          <a:p>
            <a:fld id="{02F5106F-FE9C-4CEA-B66C-F71DEFA97EDD}"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17296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39536CB-ECD8-402A-9C08-33F8BD6B36E0}" type="datetime1">
              <a:rPr lang="en-US" smtClean="0"/>
              <a:t>5/7/2015</a:t>
            </a:fld>
            <a:endParaRPr lang="en-US"/>
          </a:p>
        </p:txBody>
      </p:sp>
      <p:sp>
        <p:nvSpPr>
          <p:cNvPr id="6" name="Footer Placeholder 5"/>
          <p:cNvSpPr>
            <a:spLocks noGrp="1"/>
          </p:cNvSpPr>
          <p:nvPr>
            <p:ph type="ftr" sz="quarter" idx="11"/>
          </p:nvPr>
        </p:nvSpPr>
        <p:spPr/>
        <p:txBody>
          <a:bodyPr/>
          <a:lstStyle/>
          <a:p>
            <a:r>
              <a:rPr lang="en-US" smtClean="0"/>
              <a:t>EECT 111-50c Lab Notebook</a:t>
            </a:r>
            <a:endParaRPr lang="en-US"/>
          </a:p>
        </p:txBody>
      </p:sp>
      <p:sp>
        <p:nvSpPr>
          <p:cNvPr id="7" name="Slide Number Placeholder 6"/>
          <p:cNvSpPr>
            <a:spLocks noGrp="1"/>
          </p:cNvSpPr>
          <p:nvPr>
            <p:ph type="sldNum" sz="quarter" idx="12"/>
          </p:nvPr>
        </p:nvSpPr>
        <p:spPr/>
        <p:txBody>
          <a:bodyPr/>
          <a:lstStyle/>
          <a:p>
            <a:fld id="{02F5106F-FE9C-4CEA-B66C-F71DEFA97EDD}" type="slidenum">
              <a:rPr lang="en-US" smtClean="0"/>
              <a:t>‹#›</a:t>
            </a:fld>
            <a:endParaRPr lang="en-US"/>
          </a:p>
        </p:txBody>
      </p:sp>
    </p:spTree>
    <p:extLst>
      <p:ext uri="{BB962C8B-B14F-4D97-AF65-F5344CB8AC3E}">
        <p14:creationId xmlns:p14="http://schemas.microsoft.com/office/powerpoint/2010/main" val="31566426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197A7AC-B3C0-4599-84EC-93D43F648617}" type="datetime1">
              <a:rPr lang="en-US" smtClean="0"/>
              <a:t>5/7/2015</a:t>
            </a:fld>
            <a:endParaRPr lang="en-US"/>
          </a:p>
        </p:txBody>
      </p:sp>
      <p:sp>
        <p:nvSpPr>
          <p:cNvPr id="8" name="Footer Placeholder 7"/>
          <p:cNvSpPr>
            <a:spLocks noGrp="1"/>
          </p:cNvSpPr>
          <p:nvPr>
            <p:ph type="ftr" sz="quarter" idx="11"/>
          </p:nvPr>
        </p:nvSpPr>
        <p:spPr/>
        <p:txBody>
          <a:bodyPr/>
          <a:lstStyle/>
          <a:p>
            <a:r>
              <a:rPr lang="en-US" smtClean="0"/>
              <a:t>EECT 111-50c Lab Notebook</a:t>
            </a:r>
            <a:endParaRPr lang="en-US"/>
          </a:p>
        </p:txBody>
      </p:sp>
      <p:sp>
        <p:nvSpPr>
          <p:cNvPr id="9" name="Slide Number Placeholder 8"/>
          <p:cNvSpPr>
            <a:spLocks noGrp="1"/>
          </p:cNvSpPr>
          <p:nvPr>
            <p:ph type="sldNum" sz="quarter" idx="12"/>
          </p:nvPr>
        </p:nvSpPr>
        <p:spPr/>
        <p:txBody>
          <a:bodyPr/>
          <a:lstStyle/>
          <a:p>
            <a:fld id="{02F5106F-FE9C-4CEA-B66C-F71DEFA97EDD}" type="slidenum">
              <a:rPr lang="en-US" smtClean="0"/>
              <a:t>‹#›</a:t>
            </a:fld>
            <a:endParaRPr lang="en-US"/>
          </a:p>
        </p:txBody>
      </p:sp>
    </p:spTree>
    <p:extLst>
      <p:ext uri="{BB962C8B-B14F-4D97-AF65-F5344CB8AC3E}">
        <p14:creationId xmlns:p14="http://schemas.microsoft.com/office/powerpoint/2010/main" val="3794626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EECE62D-55C3-4FFE-B240-8989A86A1737}" type="datetime1">
              <a:rPr lang="en-US" smtClean="0"/>
              <a:t>5/7/2015</a:t>
            </a:fld>
            <a:endParaRPr lang="en-US"/>
          </a:p>
        </p:txBody>
      </p:sp>
      <p:sp>
        <p:nvSpPr>
          <p:cNvPr id="4" name="Footer Placeholder 3"/>
          <p:cNvSpPr>
            <a:spLocks noGrp="1"/>
          </p:cNvSpPr>
          <p:nvPr>
            <p:ph type="ftr" sz="quarter" idx="11"/>
          </p:nvPr>
        </p:nvSpPr>
        <p:spPr/>
        <p:txBody>
          <a:bodyPr/>
          <a:lstStyle/>
          <a:p>
            <a:r>
              <a:rPr lang="en-US" smtClean="0"/>
              <a:t>EECT 111-50c Lab Notebook</a:t>
            </a:r>
            <a:endParaRPr lang="en-US"/>
          </a:p>
        </p:txBody>
      </p:sp>
      <p:sp>
        <p:nvSpPr>
          <p:cNvPr id="5" name="Slide Number Placeholder 4"/>
          <p:cNvSpPr>
            <a:spLocks noGrp="1"/>
          </p:cNvSpPr>
          <p:nvPr>
            <p:ph type="sldNum" sz="quarter" idx="12"/>
          </p:nvPr>
        </p:nvSpPr>
        <p:spPr/>
        <p:txBody>
          <a:bodyPr/>
          <a:lstStyle/>
          <a:p>
            <a:fld id="{02F5106F-FE9C-4CEA-B66C-F71DEFA97EDD}" type="slidenum">
              <a:rPr lang="en-US" smtClean="0"/>
              <a:t>‹#›</a:t>
            </a:fld>
            <a:endParaRPr lang="en-US"/>
          </a:p>
        </p:txBody>
      </p:sp>
    </p:spTree>
    <p:extLst>
      <p:ext uri="{BB962C8B-B14F-4D97-AF65-F5344CB8AC3E}">
        <p14:creationId xmlns:p14="http://schemas.microsoft.com/office/powerpoint/2010/main" val="1865748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62CFC0B-7357-4C34-B297-5B628E52EB1C}" type="datetime1">
              <a:rPr lang="en-US" smtClean="0"/>
              <a:t>5/7/2015</a:t>
            </a:fld>
            <a:endParaRPr lang="en-US"/>
          </a:p>
        </p:txBody>
      </p:sp>
      <p:sp>
        <p:nvSpPr>
          <p:cNvPr id="6" name="Footer Placeholder 5"/>
          <p:cNvSpPr>
            <a:spLocks noGrp="1"/>
          </p:cNvSpPr>
          <p:nvPr>
            <p:ph type="ftr" sz="quarter" idx="11"/>
          </p:nvPr>
        </p:nvSpPr>
        <p:spPr/>
        <p:txBody>
          <a:bodyPr/>
          <a:lstStyle/>
          <a:p>
            <a:r>
              <a:rPr lang="en-US" smtClean="0"/>
              <a:t>EECT 111-50c Lab Notebook</a:t>
            </a:r>
            <a:endParaRPr lang="en-US"/>
          </a:p>
        </p:txBody>
      </p:sp>
      <p:sp>
        <p:nvSpPr>
          <p:cNvPr id="7" name="Slide Number Placeholder 6"/>
          <p:cNvSpPr>
            <a:spLocks noGrp="1"/>
          </p:cNvSpPr>
          <p:nvPr>
            <p:ph type="sldNum" sz="quarter" idx="12"/>
          </p:nvPr>
        </p:nvSpPr>
        <p:spPr/>
        <p:txBody>
          <a:bodyPr/>
          <a:lstStyle/>
          <a:p>
            <a:fld id="{02F5106F-FE9C-4CEA-B66C-F71DEFA97EDD}" type="slidenum">
              <a:rPr lang="en-US" smtClean="0"/>
              <a:t>‹#›</a:t>
            </a:fld>
            <a:endParaRPr lang="en-US"/>
          </a:p>
        </p:txBody>
      </p:sp>
    </p:spTree>
    <p:extLst>
      <p:ext uri="{BB962C8B-B14F-4D97-AF65-F5344CB8AC3E}">
        <p14:creationId xmlns:p14="http://schemas.microsoft.com/office/powerpoint/2010/main" val="19939565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FCEFE8BE-CB43-43F0-B358-19008C46F178}" type="datetime1">
              <a:rPr lang="en-US" smtClean="0"/>
              <a:t>5/7/2015</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smtClean="0"/>
              <a:t>EECT 111-50c Lab Notebook</a:t>
            </a:r>
            <a:endParaRPr lang="en-US"/>
          </a:p>
        </p:txBody>
      </p:sp>
      <p:sp>
        <p:nvSpPr>
          <p:cNvPr id="9" name="Slide Number Placeholder 8"/>
          <p:cNvSpPr>
            <a:spLocks noGrp="1"/>
          </p:cNvSpPr>
          <p:nvPr>
            <p:ph type="sldNum" sz="quarter" idx="12"/>
          </p:nvPr>
        </p:nvSpPr>
        <p:spPr/>
        <p:txBody>
          <a:bodyPr/>
          <a:lstStyle/>
          <a:p>
            <a:fld id="{02F5106F-FE9C-4CEA-B66C-F71DEFA97EDD}" type="slidenum">
              <a:rPr lang="en-US" smtClean="0"/>
              <a:t>‹#›</a:t>
            </a:fld>
            <a:endParaRPr lang="en-US"/>
          </a:p>
        </p:txBody>
      </p:sp>
    </p:spTree>
    <p:extLst>
      <p:ext uri="{BB962C8B-B14F-4D97-AF65-F5344CB8AC3E}">
        <p14:creationId xmlns:p14="http://schemas.microsoft.com/office/powerpoint/2010/main" val="11142532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0DFC044-ADD9-4D81-9239-7367F52878AB}" type="datetime1">
              <a:rPr lang="en-US" smtClean="0"/>
              <a:t>5/7/2015</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smtClean="0"/>
              <a:t>EECT 111-50c Lab Notebook</a:t>
            </a:r>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2F5106F-FE9C-4CEA-B66C-F71DEFA97EDD}" type="slidenum">
              <a:rPr lang="en-US" smtClean="0"/>
              <a:t>‹#›</a:t>
            </a:fld>
            <a:endParaRPr lang="en-US"/>
          </a:p>
        </p:txBody>
      </p:sp>
    </p:spTree>
    <p:extLst>
      <p:ext uri="{BB962C8B-B14F-4D97-AF65-F5344CB8AC3E}">
        <p14:creationId xmlns:p14="http://schemas.microsoft.com/office/powerpoint/2010/main" val="41336870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accent3"/>
          </a:solid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9D1292-0781-4D40-98CC-145145C8963B}" type="datetime1">
              <a:rPr lang="en-US" smtClean="0"/>
              <a:t>5/7/2015</a:t>
            </a:fld>
            <a:endParaRPr lang="en-US"/>
          </a:p>
        </p:txBody>
      </p:sp>
      <p:sp>
        <p:nvSpPr>
          <p:cNvPr id="6" name="Footer Placeholder 5"/>
          <p:cNvSpPr>
            <a:spLocks noGrp="1"/>
          </p:cNvSpPr>
          <p:nvPr>
            <p:ph type="ftr" sz="quarter" idx="11"/>
          </p:nvPr>
        </p:nvSpPr>
        <p:spPr/>
        <p:txBody>
          <a:bodyPr/>
          <a:lstStyle/>
          <a:p>
            <a:r>
              <a:rPr lang="en-US" smtClean="0"/>
              <a:t>EECT 111-50c Lab Notebook</a:t>
            </a:r>
            <a:endParaRPr lang="en-US"/>
          </a:p>
        </p:txBody>
      </p:sp>
      <p:sp>
        <p:nvSpPr>
          <p:cNvPr id="7" name="Slide Number Placeholder 6"/>
          <p:cNvSpPr>
            <a:spLocks noGrp="1"/>
          </p:cNvSpPr>
          <p:nvPr>
            <p:ph type="sldNum" sz="quarter" idx="12"/>
          </p:nvPr>
        </p:nvSpPr>
        <p:spPr/>
        <p:txBody>
          <a:bodyPr/>
          <a:lstStyle/>
          <a:p>
            <a:fld id="{02F5106F-FE9C-4CEA-B66C-F71DEFA97EDD}" type="slidenum">
              <a:rPr lang="en-US" smtClean="0"/>
              <a:t>‹#›</a:t>
            </a:fld>
            <a:endParaRPr lang="en-US"/>
          </a:p>
        </p:txBody>
      </p:sp>
    </p:spTree>
    <p:extLst>
      <p:ext uri="{BB962C8B-B14F-4D97-AF65-F5344CB8AC3E}">
        <p14:creationId xmlns:p14="http://schemas.microsoft.com/office/powerpoint/2010/main" val="26397017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BC89343-D933-48DF-8E97-03A857E114DF}" type="datetime1">
              <a:rPr lang="en-US" smtClean="0"/>
              <a:t>5/7/2015</a:t>
            </a:fld>
            <a:endParaRPr lang="en-US"/>
          </a:p>
        </p:txBody>
      </p:sp>
      <p:sp>
        <p:nvSpPr>
          <p:cNvPr id="5" name="Footer Placeholder 4"/>
          <p:cNvSpPr>
            <a:spLocks noGrp="1"/>
          </p:cNvSpPr>
          <p:nvPr>
            <p:ph type="ftr" sz="quarter" idx="11"/>
          </p:nvPr>
        </p:nvSpPr>
        <p:spPr/>
        <p:txBody>
          <a:bodyPr/>
          <a:lstStyle/>
          <a:p>
            <a:r>
              <a:rPr lang="en-US" smtClean="0"/>
              <a:t>EECT 111-50c Lab Notebook</a:t>
            </a:r>
            <a:endParaRPr lang="en-US"/>
          </a:p>
        </p:txBody>
      </p:sp>
      <p:sp>
        <p:nvSpPr>
          <p:cNvPr id="6" name="Slide Number Placeholder 5"/>
          <p:cNvSpPr>
            <a:spLocks noGrp="1"/>
          </p:cNvSpPr>
          <p:nvPr>
            <p:ph type="sldNum" sz="quarter" idx="12"/>
          </p:nvPr>
        </p:nvSpPr>
        <p:spPr/>
        <p:txBody>
          <a:bodyPr/>
          <a:lstStyle/>
          <a:p>
            <a:fld id="{02F5106F-FE9C-4CEA-B66C-F71DEFA97EDD}" type="slidenum">
              <a:rPr lang="en-US" smtClean="0"/>
              <a:t>‹#›</a:t>
            </a:fld>
            <a:endParaRPr lang="en-US"/>
          </a:p>
        </p:txBody>
      </p:sp>
    </p:spTree>
    <p:extLst>
      <p:ext uri="{BB962C8B-B14F-4D97-AF65-F5344CB8AC3E}">
        <p14:creationId xmlns:p14="http://schemas.microsoft.com/office/powerpoint/2010/main" val="38363718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2C4FCC9-5A59-4BC2-A0E9-EF3BC99BA86F}" type="datetime1">
              <a:rPr lang="en-US" smtClean="0"/>
              <a:t>5/7/2015</a:t>
            </a:fld>
            <a:endParaRPr lang="en-US"/>
          </a:p>
        </p:txBody>
      </p:sp>
      <p:sp>
        <p:nvSpPr>
          <p:cNvPr id="5" name="Footer Placeholder 4"/>
          <p:cNvSpPr>
            <a:spLocks noGrp="1"/>
          </p:cNvSpPr>
          <p:nvPr>
            <p:ph type="ftr" sz="quarter" idx="11"/>
          </p:nvPr>
        </p:nvSpPr>
        <p:spPr/>
        <p:txBody>
          <a:bodyPr/>
          <a:lstStyle/>
          <a:p>
            <a:r>
              <a:rPr lang="en-US" smtClean="0"/>
              <a:t>EECT 111-50c Lab Notebook</a:t>
            </a:r>
            <a:endParaRPr lang="en-US"/>
          </a:p>
        </p:txBody>
      </p:sp>
      <p:sp>
        <p:nvSpPr>
          <p:cNvPr id="6" name="Slide Number Placeholder 5"/>
          <p:cNvSpPr>
            <a:spLocks noGrp="1"/>
          </p:cNvSpPr>
          <p:nvPr>
            <p:ph type="sldNum" sz="quarter" idx="12"/>
          </p:nvPr>
        </p:nvSpPr>
        <p:spPr/>
        <p:txBody>
          <a:bodyPr/>
          <a:lstStyle/>
          <a:p>
            <a:fld id="{02F5106F-FE9C-4CEA-B66C-F71DEFA97EDD}" type="slidenum">
              <a:rPr lang="en-US" smtClean="0"/>
              <a:t>‹#›</a:t>
            </a:fld>
            <a:endParaRPr lang="en-US"/>
          </a:p>
        </p:txBody>
      </p:sp>
    </p:spTree>
    <p:extLst>
      <p:ext uri="{BB962C8B-B14F-4D97-AF65-F5344CB8AC3E}">
        <p14:creationId xmlns:p14="http://schemas.microsoft.com/office/powerpoint/2010/main" val="14685151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91082C5-32F0-4AE4-97A1-114DCAF4AE53}" type="datetime1">
              <a:rPr lang="en-US" smtClean="0"/>
              <a:t>5/7/2015</a:t>
            </a:fld>
            <a:endParaRPr lang="en-US"/>
          </a:p>
        </p:txBody>
      </p:sp>
      <p:sp>
        <p:nvSpPr>
          <p:cNvPr id="5" name="Footer Placeholder 4"/>
          <p:cNvSpPr>
            <a:spLocks noGrp="1"/>
          </p:cNvSpPr>
          <p:nvPr>
            <p:ph type="ftr" sz="quarter" idx="11"/>
          </p:nvPr>
        </p:nvSpPr>
        <p:spPr/>
        <p:txBody>
          <a:bodyPr/>
          <a:lstStyle/>
          <a:p>
            <a:r>
              <a:rPr lang="en-US" smtClean="0"/>
              <a:t>EECT 111-50c Lab Notebook</a:t>
            </a:r>
            <a:endParaRPr lang="en-US"/>
          </a:p>
        </p:txBody>
      </p:sp>
      <p:sp>
        <p:nvSpPr>
          <p:cNvPr id="6" name="Slide Number Placeholder 5"/>
          <p:cNvSpPr>
            <a:spLocks noGrp="1"/>
          </p:cNvSpPr>
          <p:nvPr>
            <p:ph type="sldNum" sz="quarter" idx="12"/>
          </p:nvPr>
        </p:nvSpPr>
        <p:spPr/>
        <p:txBody>
          <a:bodyPr/>
          <a:lstStyle/>
          <a:p>
            <a:fld id="{02F5106F-FE9C-4CEA-B66C-F71DEFA97EDD}" type="slidenum">
              <a:rPr lang="en-US" smtClean="0"/>
              <a:t>‹#›</a:t>
            </a:fld>
            <a:endParaRPr lang="en-US"/>
          </a:p>
        </p:txBody>
      </p:sp>
    </p:spTree>
    <p:extLst>
      <p:ext uri="{BB962C8B-B14F-4D97-AF65-F5344CB8AC3E}">
        <p14:creationId xmlns:p14="http://schemas.microsoft.com/office/powerpoint/2010/main" val="2218065692"/>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85F7A8C-9851-4E6E-9513-66DD8A65A91D}" type="datetime1">
              <a:rPr lang="en-US" smtClean="0"/>
              <a:t>5/7/2015</a:t>
            </a:fld>
            <a:endParaRPr lang="en-US"/>
          </a:p>
        </p:txBody>
      </p:sp>
      <p:sp>
        <p:nvSpPr>
          <p:cNvPr id="5" name="Footer Placeholder 4"/>
          <p:cNvSpPr>
            <a:spLocks noGrp="1"/>
          </p:cNvSpPr>
          <p:nvPr>
            <p:ph type="ftr" sz="quarter" idx="11"/>
          </p:nvPr>
        </p:nvSpPr>
        <p:spPr/>
        <p:txBody>
          <a:bodyPr/>
          <a:lstStyle/>
          <a:p>
            <a:r>
              <a:rPr lang="en-US" smtClean="0"/>
              <a:t>EECT 111-50c Lab Notebook</a:t>
            </a:r>
            <a:endParaRPr lang="en-US"/>
          </a:p>
        </p:txBody>
      </p:sp>
      <p:sp>
        <p:nvSpPr>
          <p:cNvPr id="6" name="Slide Number Placeholder 5"/>
          <p:cNvSpPr>
            <a:spLocks noGrp="1"/>
          </p:cNvSpPr>
          <p:nvPr>
            <p:ph type="sldNum" sz="quarter" idx="12"/>
          </p:nvPr>
        </p:nvSpPr>
        <p:spPr/>
        <p:txBody>
          <a:bodyPr/>
          <a:lstStyle/>
          <a:p>
            <a:fld id="{02F5106F-FE9C-4CEA-B66C-F71DEFA97EDD}" type="slidenum">
              <a:rPr lang="en-US" smtClean="0"/>
              <a:t>‹#›</a:t>
            </a:fld>
            <a:endParaRPr lang="en-US"/>
          </a:p>
        </p:txBody>
      </p:sp>
    </p:spTree>
    <p:extLst>
      <p:ext uri="{BB962C8B-B14F-4D97-AF65-F5344CB8AC3E}">
        <p14:creationId xmlns:p14="http://schemas.microsoft.com/office/powerpoint/2010/main" val="3021532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673596-964E-4926-A4E3-36A1E9FF279A}" type="datetime1">
              <a:rPr lang="en-US" smtClean="0"/>
              <a:t>5/7/2015</a:t>
            </a:fld>
            <a:endParaRPr lang="en-US"/>
          </a:p>
        </p:txBody>
      </p:sp>
      <p:sp>
        <p:nvSpPr>
          <p:cNvPr id="5" name="Footer Placeholder 4"/>
          <p:cNvSpPr>
            <a:spLocks noGrp="1"/>
          </p:cNvSpPr>
          <p:nvPr>
            <p:ph type="ftr" sz="quarter" idx="11"/>
          </p:nvPr>
        </p:nvSpPr>
        <p:spPr/>
        <p:txBody>
          <a:bodyPr/>
          <a:lstStyle/>
          <a:p>
            <a:r>
              <a:rPr lang="en-US" smtClean="0"/>
              <a:t>EECT 111-50c Lab Notebook</a:t>
            </a:r>
            <a:endParaRPr lang="en-US"/>
          </a:p>
        </p:txBody>
      </p:sp>
      <p:sp>
        <p:nvSpPr>
          <p:cNvPr id="6" name="Slide Number Placeholder 5"/>
          <p:cNvSpPr>
            <a:spLocks noGrp="1"/>
          </p:cNvSpPr>
          <p:nvPr>
            <p:ph type="sldNum" sz="quarter" idx="12"/>
          </p:nvPr>
        </p:nvSpPr>
        <p:spPr/>
        <p:txBody>
          <a:bodyPr/>
          <a:lstStyle/>
          <a:p>
            <a:fld id="{02F5106F-FE9C-4CEA-B66C-F71DEFA97EDD}" type="slidenum">
              <a:rPr lang="en-US" smtClean="0"/>
              <a:t>‹#›</a:t>
            </a:fld>
            <a:endParaRPr lang="en-US"/>
          </a:p>
        </p:txBody>
      </p:sp>
    </p:spTree>
    <p:extLst>
      <p:ext uri="{BB962C8B-B14F-4D97-AF65-F5344CB8AC3E}">
        <p14:creationId xmlns:p14="http://schemas.microsoft.com/office/powerpoint/2010/main" val="155186940"/>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4754998-D509-4291-81CA-521C6DB1F9C3}" type="datetime1">
              <a:rPr lang="en-US" smtClean="0"/>
              <a:t>5/7/2015</a:t>
            </a:fld>
            <a:endParaRPr lang="en-US"/>
          </a:p>
        </p:txBody>
      </p:sp>
      <p:sp>
        <p:nvSpPr>
          <p:cNvPr id="6" name="Footer Placeholder 5"/>
          <p:cNvSpPr>
            <a:spLocks noGrp="1"/>
          </p:cNvSpPr>
          <p:nvPr>
            <p:ph type="ftr" sz="quarter" idx="11"/>
          </p:nvPr>
        </p:nvSpPr>
        <p:spPr/>
        <p:txBody>
          <a:bodyPr/>
          <a:lstStyle/>
          <a:p>
            <a:r>
              <a:rPr lang="en-US" smtClean="0"/>
              <a:t>EECT 111-50c Lab Notebook</a:t>
            </a:r>
            <a:endParaRPr lang="en-US"/>
          </a:p>
        </p:txBody>
      </p:sp>
      <p:sp>
        <p:nvSpPr>
          <p:cNvPr id="7" name="Slide Number Placeholder 6"/>
          <p:cNvSpPr>
            <a:spLocks noGrp="1"/>
          </p:cNvSpPr>
          <p:nvPr>
            <p:ph type="sldNum" sz="quarter" idx="12"/>
          </p:nvPr>
        </p:nvSpPr>
        <p:spPr/>
        <p:txBody>
          <a:bodyPr/>
          <a:lstStyle/>
          <a:p>
            <a:fld id="{02F5106F-FE9C-4CEA-B66C-F71DEFA97EDD}" type="slidenum">
              <a:rPr lang="en-US" smtClean="0"/>
              <a:t>‹#›</a:t>
            </a:fld>
            <a:endParaRPr lang="en-US"/>
          </a:p>
        </p:txBody>
      </p:sp>
    </p:spTree>
    <p:extLst>
      <p:ext uri="{BB962C8B-B14F-4D97-AF65-F5344CB8AC3E}">
        <p14:creationId xmlns:p14="http://schemas.microsoft.com/office/powerpoint/2010/main" val="18017290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5127" y="2507550"/>
            <a:ext cx="5156200"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7550"/>
            <a:ext cx="5181601"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ACBBADE-B421-46C9-B1C9-CC456BAD813F}" type="datetime1">
              <a:rPr lang="en-US" smtClean="0"/>
              <a:t>5/7/2015</a:t>
            </a:fld>
            <a:endParaRPr lang="en-US"/>
          </a:p>
        </p:txBody>
      </p:sp>
      <p:sp>
        <p:nvSpPr>
          <p:cNvPr id="8" name="Footer Placeholder 7"/>
          <p:cNvSpPr>
            <a:spLocks noGrp="1"/>
          </p:cNvSpPr>
          <p:nvPr>
            <p:ph type="ftr" sz="quarter" idx="11"/>
          </p:nvPr>
        </p:nvSpPr>
        <p:spPr/>
        <p:txBody>
          <a:bodyPr/>
          <a:lstStyle/>
          <a:p>
            <a:r>
              <a:rPr lang="en-US" smtClean="0"/>
              <a:t>EECT 111-50c Lab Notebook</a:t>
            </a:r>
            <a:endParaRPr lang="en-US"/>
          </a:p>
        </p:txBody>
      </p:sp>
      <p:sp>
        <p:nvSpPr>
          <p:cNvPr id="9" name="Slide Number Placeholder 8"/>
          <p:cNvSpPr>
            <a:spLocks noGrp="1"/>
          </p:cNvSpPr>
          <p:nvPr>
            <p:ph type="sldNum" sz="quarter" idx="12"/>
          </p:nvPr>
        </p:nvSpPr>
        <p:spPr/>
        <p:txBody>
          <a:bodyPr/>
          <a:lstStyle/>
          <a:p>
            <a:fld id="{02F5106F-FE9C-4CEA-B66C-F71DEFA97EDD}" type="slidenum">
              <a:rPr lang="en-US" smtClean="0"/>
              <a:t>‹#›</a:t>
            </a:fld>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9787571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CAFFA6C-8B1E-46D6-A691-8BE95B666C7D}" type="datetime1">
              <a:rPr lang="en-US" smtClean="0"/>
              <a:t>5/7/2015</a:t>
            </a:fld>
            <a:endParaRPr lang="en-US"/>
          </a:p>
        </p:txBody>
      </p:sp>
      <p:sp>
        <p:nvSpPr>
          <p:cNvPr id="8" name="Footer Placeholder 7"/>
          <p:cNvSpPr>
            <a:spLocks noGrp="1"/>
          </p:cNvSpPr>
          <p:nvPr>
            <p:ph type="ftr" sz="quarter" idx="11"/>
          </p:nvPr>
        </p:nvSpPr>
        <p:spPr/>
        <p:txBody>
          <a:bodyPr/>
          <a:lstStyle/>
          <a:p>
            <a:r>
              <a:rPr lang="en-US" smtClean="0"/>
              <a:t>EECT 111-50c Lab Notebook</a:t>
            </a:r>
            <a:endParaRPr lang="en-US"/>
          </a:p>
        </p:txBody>
      </p:sp>
      <p:sp>
        <p:nvSpPr>
          <p:cNvPr id="9" name="Slide Number Placeholder 8"/>
          <p:cNvSpPr>
            <a:spLocks noGrp="1"/>
          </p:cNvSpPr>
          <p:nvPr>
            <p:ph type="sldNum" sz="quarter" idx="12"/>
          </p:nvPr>
        </p:nvSpPr>
        <p:spPr/>
        <p:txBody>
          <a:bodyPr/>
          <a:lstStyle/>
          <a:p>
            <a:fld id="{02F5106F-FE9C-4CEA-B66C-F71DEFA97EDD}" type="slidenum">
              <a:rPr lang="en-US" smtClean="0"/>
              <a:t>‹#›</a:t>
            </a:fld>
            <a:endParaRPr lang="en-US"/>
          </a:p>
        </p:txBody>
      </p:sp>
    </p:spTree>
    <p:extLst>
      <p:ext uri="{BB962C8B-B14F-4D97-AF65-F5344CB8AC3E}">
        <p14:creationId xmlns:p14="http://schemas.microsoft.com/office/powerpoint/2010/main" val="20692902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1FB2666-7DF5-444A-8567-07DA6A06D8D9}" type="datetime1">
              <a:rPr lang="en-US" smtClean="0"/>
              <a:t>5/7/2015</a:t>
            </a:fld>
            <a:endParaRPr lang="en-US"/>
          </a:p>
        </p:txBody>
      </p:sp>
      <p:sp>
        <p:nvSpPr>
          <p:cNvPr id="4" name="Footer Placeholder 3"/>
          <p:cNvSpPr>
            <a:spLocks noGrp="1"/>
          </p:cNvSpPr>
          <p:nvPr>
            <p:ph type="ftr" sz="quarter" idx="11"/>
          </p:nvPr>
        </p:nvSpPr>
        <p:spPr/>
        <p:txBody>
          <a:bodyPr/>
          <a:lstStyle/>
          <a:p>
            <a:r>
              <a:rPr lang="en-US" smtClean="0"/>
              <a:t>EECT 111-50c Lab Notebook</a:t>
            </a:r>
            <a:endParaRPr lang="en-US"/>
          </a:p>
        </p:txBody>
      </p:sp>
      <p:sp>
        <p:nvSpPr>
          <p:cNvPr id="5" name="Slide Number Placeholder 4"/>
          <p:cNvSpPr>
            <a:spLocks noGrp="1"/>
          </p:cNvSpPr>
          <p:nvPr>
            <p:ph type="sldNum" sz="quarter" idx="12"/>
          </p:nvPr>
        </p:nvSpPr>
        <p:spPr/>
        <p:txBody>
          <a:bodyPr/>
          <a:lstStyle/>
          <a:p>
            <a:fld id="{02F5106F-FE9C-4CEA-B66C-F71DEFA97EDD}" type="slidenum">
              <a:rPr lang="en-US" smtClean="0"/>
              <a:t>‹#›</a:t>
            </a:fld>
            <a:endParaRPr lang="en-US"/>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486435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CC289C-25B5-4A15-B959-076054BE09B6}" type="datetime1">
              <a:rPr lang="en-US" smtClean="0"/>
              <a:t>5/7/2015</a:t>
            </a:fld>
            <a:endParaRPr lang="en-US"/>
          </a:p>
        </p:txBody>
      </p:sp>
      <p:sp>
        <p:nvSpPr>
          <p:cNvPr id="3" name="Footer Placeholder 2"/>
          <p:cNvSpPr>
            <a:spLocks noGrp="1"/>
          </p:cNvSpPr>
          <p:nvPr>
            <p:ph type="ftr" sz="quarter" idx="11"/>
          </p:nvPr>
        </p:nvSpPr>
        <p:spPr/>
        <p:txBody>
          <a:bodyPr/>
          <a:lstStyle/>
          <a:p>
            <a:r>
              <a:rPr lang="en-US" smtClean="0"/>
              <a:t>EECT 111-50c Lab Notebook</a:t>
            </a:r>
            <a:endParaRPr lang="en-US"/>
          </a:p>
        </p:txBody>
      </p:sp>
      <p:sp>
        <p:nvSpPr>
          <p:cNvPr id="4" name="Slide Number Placeholder 3"/>
          <p:cNvSpPr>
            <a:spLocks noGrp="1"/>
          </p:cNvSpPr>
          <p:nvPr>
            <p:ph type="sldNum" sz="quarter" idx="12"/>
          </p:nvPr>
        </p:nvSpPr>
        <p:spPr/>
        <p:txBody>
          <a:bodyPr/>
          <a:lstStyle/>
          <a:p>
            <a:fld id="{02F5106F-FE9C-4CEA-B66C-F71DEFA97EDD}" type="slidenum">
              <a:rPr lang="en-US" smtClean="0"/>
              <a:t>‹#›</a:t>
            </a:fld>
            <a:endParaRPr lang="en-US"/>
          </a:p>
        </p:txBody>
      </p:sp>
    </p:spTree>
    <p:extLst>
      <p:ext uri="{BB962C8B-B14F-4D97-AF65-F5344CB8AC3E}">
        <p14:creationId xmlns:p14="http://schemas.microsoft.com/office/powerpoint/2010/main" val="15552587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en-US" smtClean="0"/>
              <a:t>Click to edit Master title style</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F6E7A5-CFA1-40AE-8942-158ADAA4EF7C}" type="datetime1">
              <a:rPr lang="en-US" smtClean="0"/>
              <a:t>5/7/2015</a:t>
            </a:fld>
            <a:endParaRPr lang="en-US"/>
          </a:p>
        </p:txBody>
      </p:sp>
      <p:sp>
        <p:nvSpPr>
          <p:cNvPr id="6" name="Footer Placeholder 5"/>
          <p:cNvSpPr>
            <a:spLocks noGrp="1"/>
          </p:cNvSpPr>
          <p:nvPr>
            <p:ph type="ftr" sz="quarter" idx="11"/>
          </p:nvPr>
        </p:nvSpPr>
        <p:spPr/>
        <p:txBody>
          <a:bodyPr/>
          <a:lstStyle/>
          <a:p>
            <a:r>
              <a:rPr lang="en-US" smtClean="0"/>
              <a:t>EECT 111-50c Lab Notebook</a:t>
            </a:r>
            <a:endParaRPr lang="en-US"/>
          </a:p>
        </p:txBody>
      </p:sp>
      <p:sp>
        <p:nvSpPr>
          <p:cNvPr id="7" name="Slide Number Placeholder 6"/>
          <p:cNvSpPr>
            <a:spLocks noGrp="1"/>
          </p:cNvSpPr>
          <p:nvPr>
            <p:ph type="sldNum" sz="quarter" idx="12"/>
          </p:nvPr>
        </p:nvSpPr>
        <p:spPr/>
        <p:txBody>
          <a:bodyPr/>
          <a:lstStyle/>
          <a:p>
            <a:fld id="{02F5106F-FE9C-4CEA-B66C-F71DEFA97EDD}" type="slidenum">
              <a:rPr lang="en-US" smtClean="0"/>
              <a:t>‹#›</a:t>
            </a:fld>
            <a:endParaRPr lang="en-US"/>
          </a:p>
        </p:txBody>
      </p:sp>
    </p:spTree>
    <p:extLst>
      <p:ext uri="{BB962C8B-B14F-4D97-AF65-F5344CB8AC3E}">
        <p14:creationId xmlns:p14="http://schemas.microsoft.com/office/powerpoint/2010/main" val="16679126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D7384C-671F-4D7E-866E-7EEA2DC382FA}" type="datetime1">
              <a:rPr lang="en-US" smtClean="0"/>
              <a:t>5/7/2015</a:t>
            </a:fld>
            <a:endParaRPr lang="en-US"/>
          </a:p>
        </p:txBody>
      </p:sp>
      <p:sp>
        <p:nvSpPr>
          <p:cNvPr id="6" name="Footer Placeholder 5"/>
          <p:cNvSpPr>
            <a:spLocks noGrp="1"/>
          </p:cNvSpPr>
          <p:nvPr>
            <p:ph type="ftr" sz="quarter" idx="11"/>
          </p:nvPr>
        </p:nvSpPr>
        <p:spPr/>
        <p:txBody>
          <a:bodyPr/>
          <a:lstStyle/>
          <a:p>
            <a:r>
              <a:rPr lang="en-US" smtClean="0"/>
              <a:t>EECT 111-50c Lab Notebook</a:t>
            </a:r>
            <a:endParaRPr lang="en-US"/>
          </a:p>
        </p:txBody>
      </p:sp>
      <p:sp>
        <p:nvSpPr>
          <p:cNvPr id="7" name="Slide Number Placeholder 6"/>
          <p:cNvSpPr>
            <a:spLocks noGrp="1"/>
          </p:cNvSpPr>
          <p:nvPr>
            <p:ph type="sldNum" sz="quarter" idx="12"/>
          </p:nvPr>
        </p:nvSpPr>
        <p:spPr/>
        <p:txBody>
          <a:bodyPr/>
          <a:lstStyle/>
          <a:p>
            <a:fld id="{02F5106F-FE9C-4CEA-B66C-F71DEFA97EDD}" type="slidenum">
              <a:rPr lang="en-US" smtClean="0"/>
              <a:t>‹#›</a:t>
            </a:fld>
            <a:endParaRPr lang="en-US"/>
          </a:p>
        </p:txBody>
      </p:sp>
    </p:spTree>
    <p:extLst>
      <p:ext uri="{BB962C8B-B14F-4D97-AF65-F5344CB8AC3E}">
        <p14:creationId xmlns:p14="http://schemas.microsoft.com/office/powerpoint/2010/main" val="25664714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80CA0AE-821E-4117-A1B0-CAE5C3580B15}" type="datetime1">
              <a:rPr lang="en-US" smtClean="0"/>
              <a:t>5/7/2015</a:t>
            </a:fld>
            <a:endParaRPr lang="en-US"/>
          </a:p>
        </p:txBody>
      </p:sp>
      <p:sp>
        <p:nvSpPr>
          <p:cNvPr id="5" name="Footer Placeholder 4"/>
          <p:cNvSpPr>
            <a:spLocks noGrp="1"/>
          </p:cNvSpPr>
          <p:nvPr>
            <p:ph type="ftr" sz="quarter" idx="11"/>
          </p:nvPr>
        </p:nvSpPr>
        <p:spPr/>
        <p:txBody>
          <a:bodyPr/>
          <a:lstStyle/>
          <a:p>
            <a:r>
              <a:rPr lang="en-US" smtClean="0"/>
              <a:t>EECT 111-50c Lab Notebook</a:t>
            </a:r>
            <a:endParaRPr lang="en-US"/>
          </a:p>
        </p:txBody>
      </p:sp>
      <p:sp>
        <p:nvSpPr>
          <p:cNvPr id="6" name="Slide Number Placeholder 5"/>
          <p:cNvSpPr>
            <a:spLocks noGrp="1"/>
          </p:cNvSpPr>
          <p:nvPr>
            <p:ph type="sldNum" sz="quarter" idx="12"/>
          </p:nvPr>
        </p:nvSpPr>
        <p:spPr/>
        <p:txBody>
          <a:bodyPr/>
          <a:lstStyle/>
          <a:p>
            <a:fld id="{02F5106F-FE9C-4CEA-B66C-F71DEFA97EDD}" type="slidenum">
              <a:rPr lang="en-US" smtClean="0"/>
              <a:t>‹#›</a:t>
            </a:fld>
            <a:endParaRPr lang="en-US"/>
          </a:p>
        </p:txBody>
      </p:sp>
    </p:spTree>
    <p:extLst>
      <p:ext uri="{BB962C8B-B14F-4D97-AF65-F5344CB8AC3E}">
        <p14:creationId xmlns:p14="http://schemas.microsoft.com/office/powerpoint/2010/main" val="27022092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CC3819-DDFA-4835-B435-2ED361D16155}" type="datetime1">
              <a:rPr lang="en-US" smtClean="0"/>
              <a:t>5/7/2015</a:t>
            </a:fld>
            <a:endParaRPr lang="en-US"/>
          </a:p>
        </p:txBody>
      </p:sp>
      <p:sp>
        <p:nvSpPr>
          <p:cNvPr id="5" name="Footer Placeholder 4"/>
          <p:cNvSpPr>
            <a:spLocks noGrp="1"/>
          </p:cNvSpPr>
          <p:nvPr>
            <p:ph type="ftr" sz="quarter" idx="11"/>
          </p:nvPr>
        </p:nvSpPr>
        <p:spPr/>
        <p:txBody>
          <a:bodyPr/>
          <a:lstStyle/>
          <a:p>
            <a:r>
              <a:rPr lang="en-US" smtClean="0"/>
              <a:t>EECT 111-50c Lab Notebook</a:t>
            </a:r>
            <a:endParaRPr lang="en-US"/>
          </a:p>
        </p:txBody>
      </p:sp>
      <p:sp>
        <p:nvSpPr>
          <p:cNvPr id="6" name="Slide Number Placeholder 5"/>
          <p:cNvSpPr>
            <a:spLocks noGrp="1"/>
          </p:cNvSpPr>
          <p:nvPr>
            <p:ph type="sldNum" sz="quarter" idx="12"/>
          </p:nvPr>
        </p:nvSpPr>
        <p:spPr/>
        <p:txBody>
          <a:bodyPr/>
          <a:lstStyle/>
          <a:p>
            <a:fld id="{02F5106F-FE9C-4CEA-B66C-F71DEFA97EDD}" type="slidenum">
              <a:rPr lang="en-US" smtClean="0"/>
              <a:t>‹#›</a:t>
            </a:fld>
            <a:endParaRPr lang="en-US"/>
          </a:p>
        </p:txBody>
      </p:sp>
    </p:spTree>
    <p:extLst>
      <p:ext uri="{BB962C8B-B14F-4D97-AF65-F5344CB8AC3E}">
        <p14:creationId xmlns:p14="http://schemas.microsoft.com/office/powerpoint/2010/main" val="68031721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C1FBA64-A3AA-4D78-BAB2-46035A1288DD}" type="datetime1">
              <a:rPr lang="en-US" smtClean="0"/>
              <a:t>5/7/2015</a:t>
            </a:fld>
            <a:endParaRPr lang="en-US"/>
          </a:p>
        </p:txBody>
      </p:sp>
      <p:sp>
        <p:nvSpPr>
          <p:cNvPr id="4" name="Footer Placeholder 3"/>
          <p:cNvSpPr>
            <a:spLocks noGrp="1"/>
          </p:cNvSpPr>
          <p:nvPr>
            <p:ph type="ftr" sz="quarter" idx="11"/>
          </p:nvPr>
        </p:nvSpPr>
        <p:spPr/>
        <p:txBody>
          <a:bodyPr/>
          <a:lstStyle/>
          <a:p>
            <a:r>
              <a:rPr lang="en-US" smtClean="0"/>
              <a:t>EECT 111-50c Lab Notebook</a:t>
            </a:r>
            <a:endParaRPr lang="en-US"/>
          </a:p>
        </p:txBody>
      </p:sp>
      <p:sp>
        <p:nvSpPr>
          <p:cNvPr id="5" name="Slide Number Placeholder 4"/>
          <p:cNvSpPr>
            <a:spLocks noGrp="1"/>
          </p:cNvSpPr>
          <p:nvPr>
            <p:ph type="sldNum" sz="quarter" idx="12"/>
          </p:nvPr>
        </p:nvSpPr>
        <p:spPr/>
        <p:txBody>
          <a:bodyPr/>
          <a:lstStyle/>
          <a:p>
            <a:fld id="{02F5106F-FE9C-4CEA-B66C-F71DEFA97EDD}" type="slidenum">
              <a:rPr lang="en-US" smtClean="0"/>
              <a:t>‹#›</a:t>
            </a:fld>
            <a:endParaRPr lang="en-US"/>
          </a:p>
        </p:txBody>
      </p:sp>
    </p:spTree>
    <p:extLst>
      <p:ext uri="{BB962C8B-B14F-4D97-AF65-F5344CB8AC3E}">
        <p14:creationId xmlns:p14="http://schemas.microsoft.com/office/powerpoint/2010/main" val="926469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8D76A7-E2BC-43BA-838A-6EE0C13C62E5}" type="datetime1">
              <a:rPr lang="en-US" smtClean="0"/>
              <a:t>5/7/2015</a:t>
            </a:fld>
            <a:endParaRPr lang="en-US"/>
          </a:p>
        </p:txBody>
      </p:sp>
      <p:sp>
        <p:nvSpPr>
          <p:cNvPr id="3" name="Footer Placeholder 2"/>
          <p:cNvSpPr>
            <a:spLocks noGrp="1"/>
          </p:cNvSpPr>
          <p:nvPr>
            <p:ph type="ftr" sz="quarter" idx="11"/>
          </p:nvPr>
        </p:nvSpPr>
        <p:spPr/>
        <p:txBody>
          <a:bodyPr/>
          <a:lstStyle/>
          <a:p>
            <a:r>
              <a:rPr lang="en-US" smtClean="0"/>
              <a:t>EECT 111-50c Lab Notebook</a:t>
            </a:r>
            <a:endParaRPr lang="en-US"/>
          </a:p>
        </p:txBody>
      </p:sp>
      <p:sp>
        <p:nvSpPr>
          <p:cNvPr id="4" name="Slide Number Placeholder 3"/>
          <p:cNvSpPr>
            <a:spLocks noGrp="1"/>
          </p:cNvSpPr>
          <p:nvPr>
            <p:ph type="sldNum" sz="quarter" idx="12"/>
          </p:nvPr>
        </p:nvSpPr>
        <p:spPr/>
        <p:txBody>
          <a:bodyPr/>
          <a:lstStyle/>
          <a:p>
            <a:fld id="{02F5106F-FE9C-4CEA-B66C-F71DEFA97EDD}" type="slidenum">
              <a:rPr lang="en-US" smtClean="0"/>
              <a:t>‹#›</a:t>
            </a:fld>
            <a:endParaRPr lang="en-US"/>
          </a:p>
        </p:txBody>
      </p:sp>
    </p:spTree>
    <p:extLst>
      <p:ext uri="{BB962C8B-B14F-4D97-AF65-F5344CB8AC3E}">
        <p14:creationId xmlns:p14="http://schemas.microsoft.com/office/powerpoint/2010/main" val="499945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DC1665-E0BD-4EAF-AB01-5909EBB0D279}" type="datetime1">
              <a:rPr lang="en-US" smtClean="0"/>
              <a:t>5/7/2015</a:t>
            </a:fld>
            <a:endParaRPr lang="en-US"/>
          </a:p>
        </p:txBody>
      </p:sp>
      <p:sp>
        <p:nvSpPr>
          <p:cNvPr id="6" name="Footer Placeholder 5"/>
          <p:cNvSpPr>
            <a:spLocks noGrp="1"/>
          </p:cNvSpPr>
          <p:nvPr>
            <p:ph type="ftr" sz="quarter" idx="11"/>
          </p:nvPr>
        </p:nvSpPr>
        <p:spPr/>
        <p:txBody>
          <a:bodyPr/>
          <a:lstStyle/>
          <a:p>
            <a:r>
              <a:rPr lang="en-US" smtClean="0"/>
              <a:t>EECT 111-50c Lab Notebook</a:t>
            </a:r>
            <a:endParaRPr lang="en-US"/>
          </a:p>
        </p:txBody>
      </p:sp>
      <p:sp>
        <p:nvSpPr>
          <p:cNvPr id="7" name="Slide Number Placeholder 6"/>
          <p:cNvSpPr>
            <a:spLocks noGrp="1"/>
          </p:cNvSpPr>
          <p:nvPr>
            <p:ph type="sldNum" sz="quarter" idx="12"/>
          </p:nvPr>
        </p:nvSpPr>
        <p:spPr/>
        <p:txBody>
          <a:bodyPr/>
          <a:lstStyle/>
          <a:p>
            <a:fld id="{02F5106F-FE9C-4CEA-B66C-F71DEFA97EDD}" type="slidenum">
              <a:rPr lang="en-US" smtClean="0"/>
              <a:t>‹#›</a:t>
            </a:fld>
            <a:endParaRPr lang="en-US"/>
          </a:p>
        </p:txBody>
      </p:sp>
    </p:spTree>
    <p:extLst>
      <p:ext uri="{BB962C8B-B14F-4D97-AF65-F5344CB8AC3E}">
        <p14:creationId xmlns:p14="http://schemas.microsoft.com/office/powerpoint/2010/main" val="2905451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808A1A-435C-4E1A-AB5D-89AECD8A48E9}" type="datetime1">
              <a:rPr lang="en-US" smtClean="0"/>
              <a:t>5/7/2015</a:t>
            </a:fld>
            <a:endParaRPr lang="en-US"/>
          </a:p>
        </p:txBody>
      </p:sp>
      <p:sp>
        <p:nvSpPr>
          <p:cNvPr id="6" name="Footer Placeholder 5"/>
          <p:cNvSpPr>
            <a:spLocks noGrp="1"/>
          </p:cNvSpPr>
          <p:nvPr>
            <p:ph type="ftr" sz="quarter" idx="11"/>
          </p:nvPr>
        </p:nvSpPr>
        <p:spPr/>
        <p:txBody>
          <a:bodyPr/>
          <a:lstStyle/>
          <a:p>
            <a:r>
              <a:rPr lang="en-US" smtClean="0"/>
              <a:t>EECT 111-50c Lab Notebook</a:t>
            </a:r>
            <a:endParaRPr lang="en-US"/>
          </a:p>
        </p:txBody>
      </p:sp>
      <p:sp>
        <p:nvSpPr>
          <p:cNvPr id="7" name="Slide Number Placeholder 6"/>
          <p:cNvSpPr>
            <a:spLocks noGrp="1"/>
          </p:cNvSpPr>
          <p:nvPr>
            <p:ph type="sldNum" sz="quarter" idx="12"/>
          </p:nvPr>
        </p:nvSpPr>
        <p:spPr/>
        <p:txBody>
          <a:bodyPr/>
          <a:lstStyle/>
          <a:p>
            <a:fld id="{02F5106F-FE9C-4CEA-B66C-F71DEFA97EDD}" type="slidenum">
              <a:rPr lang="en-US" smtClean="0"/>
              <a:t>‹#›</a:t>
            </a:fld>
            <a:endParaRPr lang="en-US"/>
          </a:p>
        </p:txBody>
      </p:sp>
    </p:spTree>
    <p:extLst>
      <p:ext uri="{BB962C8B-B14F-4D97-AF65-F5344CB8AC3E}">
        <p14:creationId xmlns:p14="http://schemas.microsoft.com/office/powerpoint/2010/main" val="2743607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image" Target="../media/image3.pn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4.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486E21F-6467-4240-85DB-B3E39040533B}" type="datetime1">
              <a:rPr lang="en-US" smtClean="0"/>
              <a:t>5/7/2015</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smtClean="0"/>
              <a:t>EECT 111-50c Lab Notebook</a:t>
            </a:r>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02F5106F-FE9C-4CEA-B66C-F71DEFA97EDD}" type="slidenum">
              <a:rPr lang="en-US" smtClean="0"/>
              <a:t>‹#›</a:t>
            </a:fld>
            <a:endParaRPr lang="en-US"/>
          </a:p>
        </p:txBody>
      </p:sp>
    </p:spTree>
    <p:extLst>
      <p:ext uri="{BB962C8B-B14F-4D97-AF65-F5344CB8AC3E}">
        <p14:creationId xmlns:p14="http://schemas.microsoft.com/office/powerpoint/2010/main" val="1038880132"/>
      </p:ext>
    </p:extLst>
  </p:cSld>
  <p:clrMap bg1="dk1" tx1="lt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hf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AFFFE8E-193B-4BCB-A641-CC0F3E5EFBC9}" type="datetime1">
              <a:rPr lang="en-US" smtClean="0"/>
              <a:t>5/7/2015</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r>
              <a:rPr lang="en-US" smtClean="0"/>
              <a:t>EECT 111-50c Lab Notebook</a:t>
            </a:r>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2F5106F-FE9C-4CEA-B66C-F71DEFA97EDD}" type="slidenum">
              <a:rPr lang="en-US" smtClean="0"/>
              <a:t>‹#›</a:t>
            </a:fld>
            <a:endParaRPr lang="en-US"/>
          </a:p>
        </p:txBody>
      </p:sp>
    </p:spTree>
    <p:extLst>
      <p:ext uri="{BB962C8B-B14F-4D97-AF65-F5344CB8AC3E}">
        <p14:creationId xmlns:p14="http://schemas.microsoft.com/office/powerpoint/2010/main" val="2952018534"/>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Lst>
  <p:hf hd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3645557-3B77-433F-B15C-FEDFFADE3D47}" type="datetime1">
              <a:rPr lang="en-US" smtClean="0"/>
              <a:t>5/7/2015</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smtClean="0"/>
              <a:t>EECT 111-50c Lab Notebook</a:t>
            </a:r>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02F5106F-FE9C-4CEA-B66C-F71DEFA97EDD}"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8798746"/>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hf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6662E028-12F1-4755-ABB4-3504E5A2A94B}" type="datetime1">
              <a:rPr lang="en-US" smtClean="0"/>
              <a:t>5/7/2015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r>
              <a:rPr lang="en-US" smtClean="0"/>
              <a:t>EECT 111-50c Lab Notebook</a:t>
            </a:r>
            <a:endParaRPr lang="en-US"/>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02F5106F-FE9C-4CEA-B66C-F71DEFA97EDD}" type="slidenum">
              <a:rPr lang="en-US" smtClean="0"/>
              <a:t>‹#›</a:t>
            </a:fld>
            <a:endParaRPr lang="en-US"/>
          </a:p>
        </p:txBody>
      </p:sp>
    </p:spTree>
    <p:extLst>
      <p:ext uri="{BB962C8B-B14F-4D97-AF65-F5344CB8AC3E}">
        <p14:creationId xmlns:p14="http://schemas.microsoft.com/office/powerpoint/2010/main" val="2466843827"/>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34.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8.xml"/><Relationship Id="rId1" Type="http://schemas.openxmlformats.org/officeDocument/2006/relationships/vmlDrawing" Target="../drawings/vmlDrawing1.vml"/><Relationship Id="rId5" Type="http://schemas.openxmlformats.org/officeDocument/2006/relationships/image" Target="../media/image12.emf"/><Relationship Id="rId4" Type="http://schemas.openxmlformats.org/officeDocument/2006/relationships/package" Target="../embeddings/Microsoft_Excel_Worksheet1.xlsx"/></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emf"/><Relationship Id="rId1" Type="http://schemas.openxmlformats.org/officeDocument/2006/relationships/slideLayout" Target="../slideLayouts/slideLayout23.xml"/><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 Id="rId5" Type="http://schemas.openxmlformats.org/officeDocument/2006/relationships/image" Target="../media/image26.JPG"/><Relationship Id="rId4" Type="http://schemas.openxmlformats.org/officeDocument/2006/relationships/image" Target="../media/image25.JPG"/></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9.emf"/><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1.png"/><Relationship Id="rId1" Type="http://schemas.openxmlformats.org/officeDocument/2006/relationships/slideLayout" Target="../slideLayouts/slideLayout2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35.jpeg"/><Relationship Id="rId1" Type="http://schemas.openxmlformats.org/officeDocument/2006/relationships/slideLayout" Target="../slideLayouts/slideLayout2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3.JPG"/><Relationship Id="rId4" Type="http://schemas.openxmlformats.org/officeDocument/2006/relationships/image" Target="../media/image42.JPG"/></Relationships>
</file>

<file path=ppt/slides/_rels/slide7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49.emf"/><Relationship Id="rId4" Type="http://schemas.openxmlformats.org/officeDocument/2006/relationships/image" Target="../media/image48.emf"/></Relationships>
</file>

<file path=ppt/slides/_rels/slide8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8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4.emf"/><Relationship Id="rId1" Type="http://schemas.openxmlformats.org/officeDocument/2006/relationships/slideLayout" Target="../slideLayouts/slideLayout23.xml"/><Relationship Id="rId5" Type="http://schemas.openxmlformats.org/officeDocument/2006/relationships/image" Target="../media/image58.png"/><Relationship Id="rId4" Type="http://schemas.openxmlformats.org/officeDocument/2006/relationships/image" Target="../media/image57.png"/></Relationships>
</file>

<file path=ppt/slides/_rels/slide8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3.xml"/></Relationships>
</file>

<file path=ppt/slides/_rels/slide8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 Id="rId4" Type="http://schemas.openxmlformats.org/officeDocument/2006/relationships/image" Target="../media/image68.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62.JPG"/><Relationship Id="rId4" Type="http://schemas.openxmlformats.org/officeDocument/2006/relationships/image" Target="../media/image61.JPG"/></Relationships>
</file>

<file path=ppt/slides/_rels/slide9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23.xml"/><Relationship Id="rId4" Type="http://schemas.openxmlformats.org/officeDocument/2006/relationships/image" Target="../media/image71.png"/></Relationships>
</file>

<file path=ppt/slides/_rels/slide9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6.xml"/><Relationship Id="rId4" Type="http://schemas.openxmlformats.org/officeDocument/2006/relationships/image" Target="../media/image690.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4945" y="1446855"/>
            <a:ext cx="9144000" cy="2347656"/>
          </a:xfrm>
        </p:spPr>
        <p:txBody>
          <a:bodyPr>
            <a:normAutofit fontScale="90000"/>
          </a:bodyPr>
          <a:lstStyle/>
          <a:p>
            <a:pPr algn="ctr"/>
            <a:r>
              <a:rPr lang="en-US" u="sng" dirty="0" smtClean="0">
                <a:latin typeface="Agency FB" panose="020B0503020202020204" pitchFamily="34" charset="0"/>
                <a:cs typeface="ISOCT" panose="00000400000000000000" pitchFamily="2" charset="0"/>
              </a:rPr>
              <a:t>LAB NOTEBOOK</a:t>
            </a:r>
            <a:br>
              <a:rPr lang="en-US" u="sng" dirty="0" smtClean="0">
                <a:latin typeface="Agency FB" panose="020B0503020202020204" pitchFamily="34" charset="0"/>
                <a:cs typeface="ISOCT" panose="00000400000000000000" pitchFamily="2" charset="0"/>
              </a:rPr>
            </a:br>
            <a:r>
              <a:rPr lang="en-US" u="sng" dirty="0" smtClean="0">
                <a:latin typeface="Agency FB" panose="020B0503020202020204" pitchFamily="34" charset="0"/>
                <a:cs typeface="ISOCT" panose="00000400000000000000" pitchFamily="2" charset="0"/>
              </a:rPr>
              <a:t>EECT 111-50c</a:t>
            </a:r>
            <a:br>
              <a:rPr lang="en-US" u="sng" dirty="0" smtClean="0">
                <a:latin typeface="Agency FB" panose="020B0503020202020204" pitchFamily="34" charset="0"/>
                <a:cs typeface="ISOCT" panose="00000400000000000000" pitchFamily="2" charset="0"/>
              </a:rPr>
            </a:br>
            <a:r>
              <a:rPr lang="en-US" dirty="0" smtClean="0">
                <a:latin typeface="Agency FB" panose="020B0503020202020204" pitchFamily="34" charset="0"/>
                <a:cs typeface="ISOCT" panose="00000400000000000000" pitchFamily="2" charset="0"/>
              </a:rPr>
              <a:t>CIRCUIT ANALYSIS</a:t>
            </a:r>
            <a:endParaRPr lang="en-US" dirty="0">
              <a:latin typeface="Agency FB" panose="020B0503020202020204" pitchFamily="34" charset="0"/>
              <a:cs typeface="ISOCT" panose="00000400000000000000" pitchFamily="2" charset="0"/>
            </a:endParaRPr>
          </a:p>
        </p:txBody>
      </p:sp>
      <p:sp>
        <p:nvSpPr>
          <p:cNvPr id="3" name="Subtitle 2"/>
          <p:cNvSpPr>
            <a:spLocks noGrp="1"/>
          </p:cNvSpPr>
          <p:nvPr>
            <p:ph type="subTitle" idx="1"/>
          </p:nvPr>
        </p:nvSpPr>
        <p:spPr>
          <a:xfrm>
            <a:off x="1334945" y="4404112"/>
            <a:ext cx="9144000" cy="1655762"/>
          </a:xfrm>
        </p:spPr>
        <p:txBody>
          <a:bodyPr/>
          <a:lstStyle/>
          <a:p>
            <a:pPr algn="ctr"/>
            <a:r>
              <a:rPr lang="en-US" dirty="0" smtClean="0"/>
              <a:t>JOSIAH D ABEL</a:t>
            </a:r>
          </a:p>
          <a:p>
            <a:pPr algn="ctr"/>
            <a:r>
              <a:rPr lang="en-US" dirty="0" smtClean="0"/>
              <a:t>INSTRUCTOR: Lou </a:t>
            </a:r>
            <a:r>
              <a:rPr lang="en-US" dirty="0" err="1" smtClean="0"/>
              <a:t>Toth</a:t>
            </a:r>
            <a:endParaRPr lang="en-US" dirty="0" smtClean="0"/>
          </a:p>
          <a:p>
            <a:pPr algn="ctr"/>
            <a:r>
              <a:rPr lang="en-US" dirty="0" smtClean="0"/>
              <a:t>Spring 2015</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3127" y="2534507"/>
            <a:ext cx="2377366" cy="126000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219678"/>
            <a:ext cx="3023459" cy="1889662"/>
          </a:xfrm>
          <a:prstGeom prst="rect">
            <a:avLst/>
          </a:prstGeom>
        </p:spPr>
      </p:pic>
      <p:sp>
        <p:nvSpPr>
          <p:cNvPr id="7" name="Footer Placeholder 6"/>
          <p:cNvSpPr>
            <a:spLocks noGrp="1"/>
          </p:cNvSpPr>
          <p:nvPr>
            <p:ph type="ftr" sz="quarter" idx="11"/>
          </p:nvPr>
        </p:nvSpPr>
        <p:spPr/>
        <p:txBody>
          <a:bodyPr/>
          <a:lstStyle/>
          <a:p>
            <a:r>
              <a:rPr lang="en-US" smtClean="0"/>
              <a:t>EECT 111-50c Lab Notebook</a:t>
            </a:r>
            <a:endParaRPr lang="en-US"/>
          </a:p>
        </p:txBody>
      </p:sp>
      <p:sp>
        <p:nvSpPr>
          <p:cNvPr id="8" name="Slide Number Placeholder 7"/>
          <p:cNvSpPr>
            <a:spLocks noGrp="1"/>
          </p:cNvSpPr>
          <p:nvPr>
            <p:ph type="sldNum" sz="quarter" idx="12"/>
          </p:nvPr>
        </p:nvSpPr>
        <p:spPr/>
        <p:txBody>
          <a:bodyPr/>
          <a:lstStyle/>
          <a:p>
            <a:fld id="{02F5106F-FE9C-4CEA-B66C-F71DEFA97EDD}" type="slidenum">
              <a:rPr lang="en-US" smtClean="0"/>
              <a:t>1</a:t>
            </a:fld>
            <a:endParaRPr lang="en-US"/>
          </a:p>
        </p:txBody>
      </p:sp>
    </p:spTree>
    <p:extLst>
      <p:ext uri="{BB962C8B-B14F-4D97-AF65-F5344CB8AC3E}">
        <p14:creationId xmlns:p14="http://schemas.microsoft.com/office/powerpoint/2010/main" val="6281051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EECT 111-50c Lab Notebook</a:t>
            </a:r>
            <a:endParaRPr lang="en-US" dirty="0"/>
          </a:p>
        </p:txBody>
      </p:sp>
      <p:sp>
        <p:nvSpPr>
          <p:cNvPr id="6" name="Content Placeholder 2"/>
          <p:cNvSpPr txBox="1">
            <a:spLocks/>
          </p:cNvSpPr>
          <p:nvPr/>
        </p:nvSpPr>
        <p:spPr>
          <a:xfrm>
            <a:off x="677334" y="1267486"/>
            <a:ext cx="10515600" cy="44905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buFont typeface="Wingdings" panose="05000000000000000000" pitchFamily="2" charset="2"/>
              <a:buChar char="v"/>
            </a:pPr>
            <a:r>
              <a:rPr lang="en-US" sz="2000" dirty="0"/>
              <a:t> </a:t>
            </a:r>
            <a:r>
              <a:rPr lang="en-US" sz="2000" dirty="0" smtClean="0"/>
              <a:t>By measuring each resistor with the digital </a:t>
            </a:r>
            <a:r>
              <a:rPr lang="en-US" sz="2000" dirty="0" err="1" smtClean="0"/>
              <a:t>multimeter</a:t>
            </a:r>
            <a:r>
              <a:rPr lang="en-US" sz="2000" dirty="0" smtClean="0"/>
              <a:t> the actual resistance value for the resistor was found. These values differed from the expected value of 1,000 ohms demonstrating that not all resistors are created equal. </a:t>
            </a:r>
          </a:p>
          <a:p>
            <a:pPr>
              <a:lnSpc>
                <a:spcPct val="200000"/>
              </a:lnSpc>
              <a:buFont typeface="Wingdings" panose="05000000000000000000" pitchFamily="2" charset="2"/>
              <a:buChar char="v"/>
            </a:pPr>
            <a:r>
              <a:rPr lang="en-US" sz="2000" dirty="0" smtClean="0"/>
              <a:t> Therefore when they are constructed they receive a designated tolerance value that declares what values the resistor will still be useful in. The variance in Resistors must be accounted for in any project because the value of the resistor is not the same as the value of the resistor.</a:t>
            </a:r>
            <a:endParaRPr lang="en-US" dirty="0"/>
          </a:p>
        </p:txBody>
      </p:sp>
      <p:sp>
        <p:nvSpPr>
          <p:cNvPr id="5" name="Title 1"/>
          <p:cNvSpPr>
            <a:spLocks noGrp="1"/>
          </p:cNvSpPr>
          <p:nvPr>
            <p:ph type="title"/>
          </p:nvPr>
        </p:nvSpPr>
        <p:spPr>
          <a:xfrm>
            <a:off x="677334" y="609600"/>
            <a:ext cx="8596668" cy="939114"/>
          </a:xfrm>
        </p:spPr>
        <p:txBody>
          <a:bodyPr/>
          <a:lstStyle/>
          <a:p>
            <a:r>
              <a:rPr lang="en-US" dirty="0" smtClean="0"/>
              <a:t>Lab 1 – Resistor Variability, Conclusions</a:t>
            </a:r>
            <a:endParaRPr lang="en-US" dirty="0"/>
          </a:p>
        </p:txBody>
      </p:sp>
      <p:sp>
        <p:nvSpPr>
          <p:cNvPr id="7" name="Slide Number Placeholder 6"/>
          <p:cNvSpPr>
            <a:spLocks noGrp="1"/>
          </p:cNvSpPr>
          <p:nvPr>
            <p:ph type="sldNum" sz="quarter" idx="12"/>
          </p:nvPr>
        </p:nvSpPr>
        <p:spPr/>
        <p:txBody>
          <a:bodyPr/>
          <a:lstStyle/>
          <a:p>
            <a:fld id="{02F5106F-FE9C-4CEA-B66C-F71DEFA97EDD}" type="slidenum">
              <a:rPr lang="en-US" smtClean="0"/>
              <a:t>10</a:t>
            </a:fld>
            <a:endParaRPr lang="en-US"/>
          </a:p>
        </p:txBody>
      </p:sp>
    </p:spTree>
    <p:extLst>
      <p:ext uri="{BB962C8B-B14F-4D97-AF65-F5344CB8AC3E}">
        <p14:creationId xmlns:p14="http://schemas.microsoft.com/office/powerpoint/2010/main" val="2914553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latin typeface="OCR A Extended" panose="02010509020102010303" pitchFamily="50" charset="0"/>
              </a:rPr>
              <a:t>LAB 2: Reading And Sorting Resistors</a:t>
            </a:r>
            <a:endParaRPr lang="en-US" dirty="0">
              <a:latin typeface="OCR A Extended" panose="02010509020102010303" pitchFamily="50" charset="0"/>
            </a:endParaRPr>
          </a:p>
        </p:txBody>
      </p:sp>
      <p:sp>
        <p:nvSpPr>
          <p:cNvPr id="6" name="Subtitle 2"/>
          <p:cNvSpPr>
            <a:spLocks noGrp="1"/>
          </p:cNvSpPr>
          <p:nvPr>
            <p:ph type="subTitle" idx="1"/>
          </p:nvPr>
        </p:nvSpPr>
        <p:spPr>
          <a:xfrm>
            <a:off x="1507067" y="4050833"/>
            <a:ext cx="7766936" cy="1661478"/>
          </a:xfrm>
        </p:spPr>
        <p:txBody>
          <a:bodyPr>
            <a:normAutofit fontScale="92500" lnSpcReduction="20000"/>
          </a:bodyPr>
          <a:lstStyle/>
          <a:p>
            <a:pPr algn="ctr"/>
            <a:r>
              <a:rPr lang="en-US" dirty="0" smtClean="0"/>
              <a:t>Josiah Abel</a:t>
            </a:r>
          </a:p>
          <a:p>
            <a:pPr algn="ctr"/>
            <a:r>
              <a:rPr lang="en-US" dirty="0" smtClean="0"/>
              <a:t>Date: 1/29/2015</a:t>
            </a:r>
          </a:p>
          <a:p>
            <a:pPr algn="ctr"/>
            <a:r>
              <a:rPr lang="en-US" dirty="0" smtClean="0"/>
              <a:t>Lab Partners: Dakota Johnson and Cody Fletcher</a:t>
            </a:r>
          </a:p>
          <a:p>
            <a:pPr algn="ctr"/>
            <a:r>
              <a:rPr lang="en-US" dirty="0" smtClean="0"/>
              <a:t>Lab Bench # 6</a:t>
            </a:r>
          </a:p>
          <a:p>
            <a:pPr algn="ctr"/>
            <a:r>
              <a:rPr lang="en-US" dirty="0" smtClean="0"/>
              <a:t>EECT 111 </a:t>
            </a:r>
            <a:endParaRPr lang="en-US" dirty="0"/>
          </a:p>
        </p:txBody>
      </p:sp>
      <p:sp>
        <p:nvSpPr>
          <p:cNvPr id="8" name="Footer Placeholder 7"/>
          <p:cNvSpPr>
            <a:spLocks noGrp="1"/>
          </p:cNvSpPr>
          <p:nvPr>
            <p:ph type="ftr" sz="quarter" idx="11"/>
          </p:nvPr>
        </p:nvSpPr>
        <p:spPr/>
        <p:txBody>
          <a:bodyPr/>
          <a:lstStyle/>
          <a:p>
            <a:r>
              <a:rPr lang="en-US" smtClean="0"/>
              <a:t>EECT 111-50c Lab Notebook</a:t>
            </a:r>
            <a:endParaRPr lang="en-US"/>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33467" y="159759"/>
            <a:ext cx="3714135" cy="216116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Slide Number Placeholder 2"/>
          <p:cNvSpPr>
            <a:spLocks noGrp="1"/>
          </p:cNvSpPr>
          <p:nvPr>
            <p:ph type="sldNum" sz="quarter" idx="12"/>
          </p:nvPr>
        </p:nvSpPr>
        <p:spPr/>
        <p:txBody>
          <a:bodyPr/>
          <a:lstStyle/>
          <a:p>
            <a:fld id="{02F5106F-FE9C-4CEA-B66C-F71DEFA97EDD}" type="slidenum">
              <a:rPr lang="en-US" smtClean="0"/>
              <a:t>11</a:t>
            </a:fld>
            <a:endParaRPr lang="en-US"/>
          </a:p>
        </p:txBody>
      </p:sp>
    </p:spTree>
    <p:extLst>
      <p:ext uri="{BB962C8B-B14F-4D97-AF65-F5344CB8AC3E}">
        <p14:creationId xmlns:p14="http://schemas.microsoft.com/office/powerpoint/2010/main" val="200145105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4" y="2102332"/>
            <a:ext cx="10515600" cy="1111648"/>
          </a:xfrm>
        </p:spPr>
        <p:txBody>
          <a:bodyPr>
            <a:normAutofit/>
          </a:bodyPr>
          <a:lstStyle/>
          <a:p>
            <a:pPr marL="0" indent="0">
              <a:buNone/>
            </a:pPr>
            <a:r>
              <a:rPr lang="en-US" sz="3200" dirty="0" smtClean="0"/>
              <a:t>OBJECTIVE: </a:t>
            </a:r>
            <a:r>
              <a:rPr lang="en-US" sz="2000" dirty="0" smtClean="0"/>
              <a:t>To learn the resistor color code of 15  different resistors from smallest to largest value.</a:t>
            </a:r>
            <a:endParaRPr lang="en-US" dirty="0"/>
          </a:p>
        </p:txBody>
      </p:sp>
      <p:sp>
        <p:nvSpPr>
          <p:cNvPr id="2" name="Footer Placeholder 1"/>
          <p:cNvSpPr>
            <a:spLocks noGrp="1"/>
          </p:cNvSpPr>
          <p:nvPr>
            <p:ph type="ftr" sz="quarter" idx="11"/>
          </p:nvPr>
        </p:nvSpPr>
        <p:spPr/>
        <p:txBody>
          <a:bodyPr/>
          <a:lstStyle/>
          <a:p>
            <a:r>
              <a:rPr lang="en-US" smtClean="0"/>
              <a:t>EECT 111-50c Lab Notebook</a:t>
            </a:r>
            <a:endParaRPr lang="en-US"/>
          </a:p>
        </p:txBody>
      </p:sp>
      <p:sp>
        <p:nvSpPr>
          <p:cNvPr id="7" name="Content Placeholder 2"/>
          <p:cNvSpPr txBox="1">
            <a:spLocks/>
          </p:cNvSpPr>
          <p:nvPr/>
        </p:nvSpPr>
        <p:spPr>
          <a:xfrm>
            <a:off x="677334" y="3865456"/>
            <a:ext cx="10515600" cy="17990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t>-MATERIALS-</a:t>
            </a:r>
          </a:p>
          <a:p>
            <a:pPr>
              <a:buFont typeface="Wingdings" panose="05000000000000000000" pitchFamily="2" charset="2"/>
              <a:buChar char="q"/>
            </a:pPr>
            <a:r>
              <a:rPr lang="en-US" sz="2000" dirty="0" smtClean="0"/>
              <a:t>Digital </a:t>
            </a:r>
            <a:r>
              <a:rPr lang="en-US" sz="2000" dirty="0" err="1" smtClean="0"/>
              <a:t>Multimeter</a:t>
            </a:r>
            <a:r>
              <a:rPr lang="en-US" sz="2000" dirty="0" smtClean="0"/>
              <a:t>, GW INSTEK GDM-8245, Serial #: CL860332</a:t>
            </a:r>
          </a:p>
          <a:p>
            <a:pPr>
              <a:buFont typeface="Wingdings" panose="05000000000000000000" pitchFamily="2" charset="2"/>
              <a:buChar char="q"/>
            </a:pPr>
            <a:r>
              <a:rPr lang="en-US" sz="2000" dirty="0" smtClean="0"/>
              <a:t>15 unique resistors, (100 </a:t>
            </a:r>
            <a:r>
              <a:rPr lang="el-GR" sz="2000" dirty="0" smtClean="0"/>
              <a:t>Ω</a:t>
            </a:r>
            <a:r>
              <a:rPr lang="en-US" sz="2000" dirty="0" smtClean="0"/>
              <a:t>, 220 </a:t>
            </a:r>
            <a:r>
              <a:rPr lang="el-GR" sz="2000" dirty="0" smtClean="0"/>
              <a:t>Ω</a:t>
            </a:r>
            <a:r>
              <a:rPr lang="en-US" sz="2000" dirty="0" smtClean="0"/>
              <a:t>, 330 </a:t>
            </a:r>
            <a:r>
              <a:rPr lang="el-GR" sz="2000" dirty="0" smtClean="0"/>
              <a:t>Ω</a:t>
            </a:r>
            <a:r>
              <a:rPr lang="en-US" sz="2000" dirty="0" smtClean="0"/>
              <a:t>, 470</a:t>
            </a:r>
            <a:r>
              <a:rPr lang="el-GR" sz="2000" dirty="0" smtClean="0"/>
              <a:t> Ω</a:t>
            </a:r>
            <a:r>
              <a:rPr lang="en-US" sz="2000" dirty="0" smtClean="0"/>
              <a:t>, 1 K</a:t>
            </a:r>
            <a:r>
              <a:rPr lang="el-GR" sz="2000" dirty="0" smtClean="0"/>
              <a:t>Ω</a:t>
            </a:r>
            <a:r>
              <a:rPr lang="en-US" sz="2000" dirty="0" smtClean="0"/>
              <a:t>, 2.2 K</a:t>
            </a:r>
            <a:r>
              <a:rPr lang="el-GR" sz="2000" dirty="0" smtClean="0"/>
              <a:t>Ω</a:t>
            </a:r>
            <a:r>
              <a:rPr lang="en-US" sz="2000" dirty="0" smtClean="0"/>
              <a:t>, 3.3 K</a:t>
            </a:r>
            <a:r>
              <a:rPr lang="el-GR" sz="2000" dirty="0" smtClean="0"/>
              <a:t>Ω</a:t>
            </a:r>
            <a:r>
              <a:rPr lang="en-US" sz="2000" dirty="0" smtClean="0"/>
              <a:t>, 4.7 K</a:t>
            </a:r>
            <a:r>
              <a:rPr lang="el-GR" sz="2000" dirty="0" smtClean="0"/>
              <a:t>Ω</a:t>
            </a:r>
            <a:r>
              <a:rPr lang="en-US" sz="2000" dirty="0" smtClean="0"/>
              <a:t>, 10 K</a:t>
            </a:r>
            <a:r>
              <a:rPr lang="el-GR" sz="2000" dirty="0" smtClean="0"/>
              <a:t>Ω</a:t>
            </a:r>
            <a:r>
              <a:rPr lang="en-US" sz="2000" dirty="0" smtClean="0"/>
              <a:t>, 22 K</a:t>
            </a:r>
            <a:r>
              <a:rPr lang="el-GR" sz="2000" dirty="0" smtClean="0"/>
              <a:t>Ω</a:t>
            </a:r>
            <a:r>
              <a:rPr lang="en-US" sz="2000" dirty="0" smtClean="0"/>
              <a:t>, 33 K</a:t>
            </a:r>
            <a:r>
              <a:rPr lang="el-GR" sz="2000" dirty="0" smtClean="0"/>
              <a:t>Ω</a:t>
            </a:r>
            <a:r>
              <a:rPr lang="en-US" sz="2000" dirty="0" smtClean="0"/>
              <a:t>, 47 K</a:t>
            </a:r>
            <a:r>
              <a:rPr lang="el-GR" sz="2000" dirty="0" smtClean="0"/>
              <a:t>Ω</a:t>
            </a:r>
            <a:r>
              <a:rPr lang="en-US" sz="2000" dirty="0" smtClean="0"/>
              <a:t>, 100 K</a:t>
            </a:r>
            <a:r>
              <a:rPr lang="el-GR" sz="2000" dirty="0" smtClean="0"/>
              <a:t>Ω</a:t>
            </a:r>
            <a:r>
              <a:rPr lang="en-US" sz="2000" dirty="0" smtClean="0"/>
              <a:t>, 1 M</a:t>
            </a:r>
            <a:r>
              <a:rPr lang="el-GR" sz="2000" dirty="0" smtClean="0"/>
              <a:t>Ω</a:t>
            </a:r>
            <a:r>
              <a:rPr lang="en-US" sz="2000" dirty="0" smtClean="0"/>
              <a:t>, and 10 M</a:t>
            </a:r>
            <a:r>
              <a:rPr lang="el-GR" sz="2000" dirty="0" smtClean="0"/>
              <a:t>Ω</a:t>
            </a:r>
            <a:r>
              <a:rPr lang="en-US" sz="2000" dirty="0" smtClean="0"/>
              <a:t>)</a:t>
            </a:r>
            <a:endParaRPr lang="en-US" sz="2000" dirty="0"/>
          </a:p>
        </p:txBody>
      </p:sp>
      <p:sp>
        <p:nvSpPr>
          <p:cNvPr id="8" name="Title 1"/>
          <p:cNvSpPr>
            <a:spLocks noGrp="1"/>
          </p:cNvSpPr>
          <p:nvPr>
            <p:ph type="title"/>
          </p:nvPr>
        </p:nvSpPr>
        <p:spPr>
          <a:xfrm>
            <a:off x="677334" y="609600"/>
            <a:ext cx="8596668" cy="1320800"/>
          </a:xfrm>
        </p:spPr>
        <p:txBody>
          <a:bodyPr/>
          <a:lstStyle/>
          <a:p>
            <a:r>
              <a:rPr lang="en-US" dirty="0" smtClean="0"/>
              <a:t>Lab 2 – Reading and Sorting Resistors</a:t>
            </a:r>
            <a:endParaRPr lang="en-US" dirty="0"/>
          </a:p>
        </p:txBody>
      </p:sp>
      <p:sp>
        <p:nvSpPr>
          <p:cNvPr id="4" name="Slide Number Placeholder 3"/>
          <p:cNvSpPr>
            <a:spLocks noGrp="1"/>
          </p:cNvSpPr>
          <p:nvPr>
            <p:ph type="sldNum" sz="quarter" idx="12"/>
          </p:nvPr>
        </p:nvSpPr>
        <p:spPr/>
        <p:txBody>
          <a:bodyPr/>
          <a:lstStyle/>
          <a:p>
            <a:fld id="{02F5106F-FE9C-4CEA-B66C-F71DEFA97EDD}" type="slidenum">
              <a:rPr lang="en-US" smtClean="0"/>
              <a:t>12</a:t>
            </a:fld>
            <a:endParaRPr lang="en-US"/>
          </a:p>
        </p:txBody>
      </p:sp>
    </p:spTree>
    <p:extLst>
      <p:ext uri="{BB962C8B-B14F-4D97-AF65-F5344CB8AC3E}">
        <p14:creationId xmlns:p14="http://schemas.microsoft.com/office/powerpoint/2010/main" val="31959855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EECT 111-50c Lab Notebook</a:t>
            </a:r>
            <a:endParaRPr lang="en-US"/>
          </a:p>
        </p:txBody>
      </p:sp>
      <p:sp>
        <p:nvSpPr>
          <p:cNvPr id="5" name="Title 1"/>
          <p:cNvSpPr txBox="1">
            <a:spLocks/>
          </p:cNvSpPr>
          <p:nvPr/>
        </p:nvSpPr>
        <p:spPr>
          <a:xfrm>
            <a:off x="829734" y="762000"/>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Lab 2 – Reading and Sorting Resistors, Procedure</a:t>
            </a:r>
            <a:endParaRPr lang="en-US" dirty="0"/>
          </a:p>
        </p:txBody>
      </p:sp>
      <p:sp>
        <p:nvSpPr>
          <p:cNvPr id="6" name="Content Placeholder 2"/>
          <p:cNvSpPr txBox="1">
            <a:spLocks/>
          </p:cNvSpPr>
          <p:nvPr/>
        </p:nvSpPr>
        <p:spPr>
          <a:xfrm>
            <a:off x="829734" y="2634929"/>
            <a:ext cx="10515600" cy="24177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buFont typeface="Wingdings" panose="05000000000000000000" pitchFamily="2" charset="2"/>
              <a:buChar char="Ø"/>
            </a:pPr>
            <a:r>
              <a:rPr lang="en-US" sz="2000" dirty="0" smtClean="0"/>
              <a:t>The fifteen unique resistors had their color code recorded and were measured in the lab using the digital </a:t>
            </a:r>
            <a:r>
              <a:rPr lang="en-US" sz="2000" dirty="0" err="1" smtClean="0"/>
              <a:t>multimeter</a:t>
            </a:r>
            <a:r>
              <a:rPr lang="en-US" sz="2000" dirty="0" smtClean="0"/>
              <a:t> set as an ohmmeter. The values were recorded. The measured values, expected values and color codes were compared.</a:t>
            </a:r>
          </a:p>
        </p:txBody>
      </p:sp>
      <p:sp>
        <p:nvSpPr>
          <p:cNvPr id="7" name="Slide Number Placeholder 6"/>
          <p:cNvSpPr>
            <a:spLocks noGrp="1"/>
          </p:cNvSpPr>
          <p:nvPr>
            <p:ph type="sldNum" sz="quarter" idx="12"/>
          </p:nvPr>
        </p:nvSpPr>
        <p:spPr/>
        <p:txBody>
          <a:bodyPr/>
          <a:lstStyle/>
          <a:p>
            <a:fld id="{02F5106F-FE9C-4CEA-B66C-F71DEFA97EDD}" type="slidenum">
              <a:rPr lang="en-US" smtClean="0"/>
              <a:t>13</a:t>
            </a:fld>
            <a:endParaRPr lang="en-US"/>
          </a:p>
        </p:txBody>
      </p:sp>
    </p:spTree>
    <p:extLst>
      <p:ext uri="{BB962C8B-B14F-4D97-AF65-F5344CB8AC3E}">
        <p14:creationId xmlns:p14="http://schemas.microsoft.com/office/powerpoint/2010/main" val="3449470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1" y="153793"/>
            <a:ext cx="9601196" cy="1303867"/>
          </a:xfrm>
        </p:spPr>
        <p:txBody>
          <a:bodyPr>
            <a:normAutofit/>
          </a:bodyPr>
          <a:lstStyle/>
          <a:p>
            <a:r>
              <a:rPr lang="en-US" dirty="0" smtClean="0">
                <a:latin typeface="Agency FB" panose="020B0503020202020204" pitchFamily="34" charset="0"/>
              </a:rPr>
              <a:t>Resistor Color Code Table and Measurements</a:t>
            </a:r>
            <a:endParaRPr lang="en-US" dirty="0">
              <a:latin typeface="Agency FB" panose="020B0503020202020204" pitchFamily="34" charset="0"/>
            </a:endParaRPr>
          </a:p>
        </p:txBody>
      </p:sp>
      <p:sp>
        <p:nvSpPr>
          <p:cNvPr id="3" name="Footer Placeholder 2"/>
          <p:cNvSpPr>
            <a:spLocks noGrp="1"/>
          </p:cNvSpPr>
          <p:nvPr>
            <p:ph type="ftr" sz="quarter" idx="11"/>
          </p:nvPr>
        </p:nvSpPr>
        <p:spPr/>
        <p:txBody>
          <a:bodyPr/>
          <a:lstStyle/>
          <a:p>
            <a:r>
              <a:rPr lang="en-US" smtClean="0"/>
              <a:t>EECT 111-50c Lab Notebook</a:t>
            </a:r>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2586234142"/>
              </p:ext>
            </p:extLst>
          </p:nvPr>
        </p:nvGraphicFramePr>
        <p:xfrm>
          <a:off x="647700" y="1655763"/>
          <a:ext cx="10896600" cy="3543300"/>
        </p:xfrm>
        <a:graphic>
          <a:graphicData uri="http://schemas.openxmlformats.org/presentationml/2006/ole">
            <mc:AlternateContent xmlns:mc="http://schemas.openxmlformats.org/markup-compatibility/2006">
              <mc:Choice xmlns:v="urn:schemas-microsoft-com:vml" Requires="v">
                <p:oleObj spid="_x0000_s2093" name="Worksheet" r:id="rId4" imgW="10896623" imgH="3543210" progId="Excel.Sheet.12">
                  <p:embed/>
                </p:oleObj>
              </mc:Choice>
              <mc:Fallback>
                <p:oleObj name="Worksheet" r:id="rId4" imgW="10896623" imgH="3543210" progId="Excel.Sheet.12">
                  <p:embed/>
                  <p:pic>
                    <p:nvPicPr>
                      <p:cNvPr id="0" name=""/>
                      <p:cNvPicPr/>
                      <p:nvPr/>
                    </p:nvPicPr>
                    <p:blipFill>
                      <a:blip r:embed="rId5"/>
                      <a:stretch>
                        <a:fillRect/>
                      </a:stretch>
                    </p:blipFill>
                    <p:spPr>
                      <a:xfrm>
                        <a:off x="647700" y="1655763"/>
                        <a:ext cx="10896600" cy="3543300"/>
                      </a:xfrm>
                      <a:prstGeom prst="rect">
                        <a:avLst/>
                      </a:prstGeom>
                    </p:spPr>
                  </p:pic>
                </p:oleObj>
              </mc:Fallback>
            </mc:AlternateContent>
          </a:graphicData>
        </a:graphic>
      </p:graphicFrame>
      <p:sp>
        <p:nvSpPr>
          <p:cNvPr id="4" name="Slide Number Placeholder 3"/>
          <p:cNvSpPr>
            <a:spLocks noGrp="1"/>
          </p:cNvSpPr>
          <p:nvPr>
            <p:ph type="sldNum" sz="quarter" idx="12"/>
          </p:nvPr>
        </p:nvSpPr>
        <p:spPr/>
        <p:txBody>
          <a:bodyPr/>
          <a:lstStyle/>
          <a:p>
            <a:fld id="{02F5106F-FE9C-4CEA-B66C-F71DEFA97EDD}" type="slidenum">
              <a:rPr lang="en-US" smtClean="0"/>
              <a:t>14</a:t>
            </a:fld>
            <a:endParaRPr lang="en-US"/>
          </a:p>
        </p:txBody>
      </p:sp>
    </p:spTree>
    <p:extLst>
      <p:ext uri="{BB962C8B-B14F-4D97-AF65-F5344CB8AC3E}">
        <p14:creationId xmlns:p14="http://schemas.microsoft.com/office/powerpoint/2010/main" val="11720826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0543" y="2123029"/>
            <a:ext cx="10515600" cy="1614616"/>
          </a:xfrm>
        </p:spPr>
        <p:txBody>
          <a:bodyPr>
            <a:normAutofit fontScale="92500" lnSpcReduction="10000"/>
          </a:bodyPr>
          <a:lstStyle/>
          <a:p>
            <a:pPr>
              <a:buFont typeface="Wingdings" panose="05000000000000000000" pitchFamily="2" charset="2"/>
              <a:buChar char="Ø"/>
            </a:pPr>
            <a:r>
              <a:rPr lang="en-US" dirty="0" smtClean="0"/>
              <a:t> </a:t>
            </a:r>
            <a:r>
              <a:rPr lang="en-US" sz="2000" dirty="0" smtClean="0"/>
              <a:t>All of the measured resistors had a tolerance rating of 5%. Meaning that the value measured could be within five percent of the nominal resistor value and color code.</a:t>
            </a:r>
          </a:p>
          <a:p>
            <a:pPr>
              <a:buFont typeface="Wingdings" panose="05000000000000000000" pitchFamily="2" charset="2"/>
              <a:buChar char="Ø"/>
            </a:pPr>
            <a:r>
              <a:rPr lang="en-US" sz="2000" dirty="0" smtClean="0"/>
              <a:t> The first band of the color code indicates the first value of the resistor. The second band indicates the second value of the resistor. The third band indicates the multiplier of the first two values (10^third band).</a:t>
            </a:r>
            <a:endParaRPr lang="en-US" dirty="0"/>
          </a:p>
        </p:txBody>
      </p:sp>
      <p:sp>
        <p:nvSpPr>
          <p:cNvPr id="7" name="Footer Placeholder 6"/>
          <p:cNvSpPr>
            <a:spLocks noGrp="1"/>
          </p:cNvSpPr>
          <p:nvPr>
            <p:ph type="ftr" sz="quarter" idx="11"/>
          </p:nvPr>
        </p:nvSpPr>
        <p:spPr/>
        <p:txBody>
          <a:bodyPr/>
          <a:lstStyle/>
          <a:p>
            <a:r>
              <a:rPr lang="en-US" smtClean="0"/>
              <a:t>EECT 111-50c Lab Notebook</a:t>
            </a:r>
            <a:endParaRPr lang="en-US"/>
          </a:p>
        </p:txBody>
      </p:sp>
      <p:sp>
        <p:nvSpPr>
          <p:cNvPr id="2" name="TextBox 1"/>
          <p:cNvSpPr txBox="1"/>
          <p:nvPr/>
        </p:nvSpPr>
        <p:spPr>
          <a:xfrm>
            <a:off x="1005856" y="4067572"/>
            <a:ext cx="10180287" cy="369332"/>
          </a:xfrm>
          <a:prstGeom prst="rect">
            <a:avLst/>
          </a:prstGeom>
          <a:noFill/>
        </p:spPr>
        <p:txBody>
          <a:bodyPr wrap="none" rtlCol="0">
            <a:spAutoFit/>
          </a:bodyPr>
          <a:lstStyle/>
          <a:p>
            <a:pPr algn="ctr"/>
            <a:r>
              <a:rPr lang="en-US" dirty="0" smtClean="0"/>
              <a:t>Black = 0, Brown = 1, Red = 2, Orange = 3, Yellow = 4, Green = 5, Blue = 6, Violet = 7, Grey = 8 and White = 9.</a:t>
            </a:r>
            <a:endParaRPr lang="en-US" dirty="0"/>
          </a:p>
        </p:txBody>
      </p:sp>
      <p:sp>
        <p:nvSpPr>
          <p:cNvPr id="8" name="Title 1"/>
          <p:cNvSpPr>
            <a:spLocks noGrp="1"/>
          </p:cNvSpPr>
          <p:nvPr>
            <p:ph type="title"/>
          </p:nvPr>
        </p:nvSpPr>
        <p:spPr>
          <a:xfrm>
            <a:off x="677334" y="609600"/>
            <a:ext cx="8596668" cy="1320800"/>
          </a:xfrm>
        </p:spPr>
        <p:txBody>
          <a:bodyPr/>
          <a:lstStyle/>
          <a:p>
            <a:r>
              <a:rPr lang="en-US" dirty="0" smtClean="0"/>
              <a:t>Lab 2 – Reading and Sorting Resistors, Observations</a:t>
            </a:r>
            <a:endParaRPr lang="en-US" dirty="0"/>
          </a:p>
        </p:txBody>
      </p:sp>
      <p:sp>
        <p:nvSpPr>
          <p:cNvPr id="4" name="Slide Number Placeholder 3"/>
          <p:cNvSpPr>
            <a:spLocks noGrp="1"/>
          </p:cNvSpPr>
          <p:nvPr>
            <p:ph type="sldNum" sz="quarter" idx="12"/>
          </p:nvPr>
        </p:nvSpPr>
        <p:spPr/>
        <p:txBody>
          <a:bodyPr/>
          <a:lstStyle/>
          <a:p>
            <a:fld id="{02F5106F-FE9C-4CEA-B66C-F71DEFA97EDD}" type="slidenum">
              <a:rPr lang="en-US" smtClean="0"/>
              <a:t>15</a:t>
            </a:fld>
            <a:endParaRPr lang="en-US"/>
          </a:p>
        </p:txBody>
      </p:sp>
    </p:spTree>
    <p:extLst>
      <p:ext uri="{BB962C8B-B14F-4D97-AF65-F5344CB8AC3E}">
        <p14:creationId xmlns:p14="http://schemas.microsoft.com/office/powerpoint/2010/main" val="20019168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97041" y="1485016"/>
            <a:ext cx="5510983" cy="5158498"/>
          </a:xfrm>
        </p:spPr>
        <p:txBody>
          <a:bodyPr>
            <a:normAutofit fontScale="92500" lnSpcReduction="20000"/>
          </a:bodyPr>
          <a:lstStyle/>
          <a:p>
            <a:pPr>
              <a:buFont typeface="Wingdings" panose="05000000000000000000" pitchFamily="2" charset="2"/>
              <a:buChar char="Ø"/>
            </a:pPr>
            <a:r>
              <a:rPr lang="en-US" dirty="0" smtClean="0"/>
              <a:t>A Handy Pneumonic device for remembering  the order of the Colors is as follows:</a:t>
            </a:r>
          </a:p>
          <a:p>
            <a:pPr marL="0" indent="0">
              <a:buNone/>
            </a:pPr>
            <a:r>
              <a:rPr lang="en-US" dirty="0" smtClean="0"/>
              <a:t>	</a:t>
            </a:r>
            <a:r>
              <a:rPr lang="en-US" sz="2600" dirty="0" smtClean="0"/>
              <a:t>Bad</a:t>
            </a:r>
            <a:r>
              <a:rPr lang="en-US" dirty="0" smtClean="0"/>
              <a:t>  (Black)</a:t>
            </a:r>
          </a:p>
          <a:p>
            <a:pPr marL="0" indent="0">
              <a:buNone/>
            </a:pPr>
            <a:r>
              <a:rPr lang="en-US" dirty="0" smtClean="0"/>
              <a:t>	</a:t>
            </a:r>
            <a:r>
              <a:rPr lang="en-US" sz="2600" dirty="0" smtClean="0"/>
              <a:t>Booze</a:t>
            </a:r>
            <a:r>
              <a:rPr lang="en-US" dirty="0" smtClean="0"/>
              <a:t>  (Brown)</a:t>
            </a:r>
          </a:p>
          <a:p>
            <a:pPr marL="0" indent="0">
              <a:buNone/>
            </a:pPr>
            <a:r>
              <a:rPr lang="en-US" dirty="0" smtClean="0"/>
              <a:t>	</a:t>
            </a:r>
            <a:r>
              <a:rPr lang="en-US" sz="2600" dirty="0" smtClean="0"/>
              <a:t>Rots</a:t>
            </a:r>
            <a:r>
              <a:rPr lang="en-US" dirty="0" smtClean="0"/>
              <a:t>  (Red)</a:t>
            </a:r>
          </a:p>
          <a:p>
            <a:pPr marL="0" indent="0">
              <a:buNone/>
            </a:pPr>
            <a:r>
              <a:rPr lang="en-US" dirty="0" smtClean="0"/>
              <a:t>	</a:t>
            </a:r>
            <a:r>
              <a:rPr lang="en-US" sz="2600" dirty="0" smtClean="0"/>
              <a:t>Our</a:t>
            </a:r>
            <a:r>
              <a:rPr lang="en-US" dirty="0" smtClean="0"/>
              <a:t>  (Orange)</a:t>
            </a:r>
          </a:p>
          <a:p>
            <a:pPr marL="0" indent="0">
              <a:buNone/>
            </a:pPr>
            <a:r>
              <a:rPr lang="en-US" dirty="0" smtClean="0"/>
              <a:t>	</a:t>
            </a:r>
            <a:r>
              <a:rPr lang="en-US" sz="2800" dirty="0" smtClean="0"/>
              <a:t>Young </a:t>
            </a:r>
            <a:r>
              <a:rPr lang="en-US" sz="1100" dirty="0" smtClean="0"/>
              <a:t>(Yellow)</a:t>
            </a:r>
            <a:endParaRPr lang="en-US" sz="2800" dirty="0" smtClean="0"/>
          </a:p>
          <a:p>
            <a:pPr marL="0" indent="0">
              <a:buNone/>
            </a:pPr>
            <a:r>
              <a:rPr lang="en-US" dirty="0" smtClean="0"/>
              <a:t>	</a:t>
            </a:r>
            <a:r>
              <a:rPr lang="en-US" sz="2800" dirty="0" smtClean="0"/>
              <a:t>Guts  </a:t>
            </a:r>
            <a:r>
              <a:rPr lang="en-US" sz="2000" dirty="0" smtClean="0"/>
              <a:t>(Green)</a:t>
            </a:r>
            <a:endParaRPr lang="en-US" sz="2800" dirty="0" smtClean="0"/>
          </a:p>
          <a:p>
            <a:pPr marL="0" indent="0">
              <a:buNone/>
            </a:pPr>
            <a:r>
              <a:rPr lang="en-US" dirty="0" smtClean="0"/>
              <a:t>	</a:t>
            </a:r>
            <a:r>
              <a:rPr lang="en-US" sz="2800" dirty="0" smtClean="0"/>
              <a:t>But   (</a:t>
            </a:r>
            <a:r>
              <a:rPr lang="en-US" sz="2000" dirty="0" smtClean="0"/>
              <a:t>Blue)</a:t>
            </a:r>
            <a:endParaRPr lang="en-US" sz="2800" dirty="0" smtClean="0"/>
          </a:p>
          <a:p>
            <a:pPr marL="0" indent="0">
              <a:buNone/>
            </a:pPr>
            <a:r>
              <a:rPr lang="en-US" dirty="0" smtClean="0"/>
              <a:t>	</a:t>
            </a:r>
            <a:r>
              <a:rPr lang="en-US" sz="2800" dirty="0" smtClean="0"/>
              <a:t>Vodka  </a:t>
            </a:r>
            <a:r>
              <a:rPr lang="en-US" sz="2000" dirty="0" smtClean="0"/>
              <a:t>(Violet)</a:t>
            </a:r>
            <a:endParaRPr lang="en-US" sz="2800" dirty="0" smtClean="0"/>
          </a:p>
          <a:p>
            <a:pPr marL="0" indent="0">
              <a:buNone/>
            </a:pPr>
            <a:r>
              <a:rPr lang="en-US" dirty="0" smtClean="0"/>
              <a:t>	</a:t>
            </a:r>
            <a:r>
              <a:rPr lang="en-US" sz="3100" dirty="0" smtClean="0"/>
              <a:t>Goes  </a:t>
            </a:r>
            <a:r>
              <a:rPr lang="en-US" sz="2000" dirty="0" smtClean="0"/>
              <a:t>(Grey)</a:t>
            </a:r>
            <a:endParaRPr lang="en-US" sz="3100" dirty="0" smtClean="0"/>
          </a:p>
          <a:p>
            <a:pPr marL="0" indent="0">
              <a:buNone/>
            </a:pPr>
            <a:r>
              <a:rPr lang="en-US" dirty="0" smtClean="0"/>
              <a:t>	</a:t>
            </a:r>
            <a:r>
              <a:rPr lang="en-US" sz="3100" dirty="0" smtClean="0"/>
              <a:t>Well  </a:t>
            </a:r>
            <a:r>
              <a:rPr lang="en-US" sz="2000" dirty="0" smtClean="0"/>
              <a:t>(White)</a:t>
            </a:r>
            <a:endParaRPr lang="en-US" sz="3100" dirty="0" smtClean="0"/>
          </a:p>
        </p:txBody>
      </p:sp>
      <p:sp>
        <p:nvSpPr>
          <p:cNvPr id="4" name="Footer Placeholder 3"/>
          <p:cNvSpPr>
            <a:spLocks noGrp="1"/>
          </p:cNvSpPr>
          <p:nvPr>
            <p:ph type="ftr" sz="quarter" idx="11"/>
          </p:nvPr>
        </p:nvSpPr>
        <p:spPr/>
        <p:txBody>
          <a:bodyPr/>
          <a:lstStyle/>
          <a:p>
            <a:r>
              <a:rPr lang="en-US" dirty="0" smtClean="0"/>
              <a:t>EECT 111-50c Lab Notebook</a:t>
            </a:r>
            <a:endParaRPr lang="en-US" dirty="0"/>
          </a:p>
        </p:txBody>
      </p:sp>
      <p:sp>
        <p:nvSpPr>
          <p:cNvPr id="5" name="Title 1"/>
          <p:cNvSpPr txBox="1">
            <a:spLocks/>
          </p:cNvSpPr>
          <p:nvPr/>
        </p:nvSpPr>
        <p:spPr>
          <a:xfrm>
            <a:off x="829734" y="762000"/>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Lab 2 – Reading and Sorting Resistors</a:t>
            </a:r>
            <a:endParaRPr lang="en-US" dirty="0"/>
          </a:p>
        </p:txBody>
      </p:sp>
      <p:sp>
        <p:nvSpPr>
          <p:cNvPr id="6" name="TextBox 5"/>
          <p:cNvSpPr txBox="1"/>
          <p:nvPr/>
        </p:nvSpPr>
        <p:spPr>
          <a:xfrm>
            <a:off x="468591" y="1436537"/>
            <a:ext cx="4067307" cy="3416320"/>
          </a:xfrm>
          <a:prstGeom prst="rect">
            <a:avLst/>
          </a:prstGeom>
          <a:noFill/>
        </p:spPr>
        <p:txBody>
          <a:bodyPr wrap="square" rtlCol="0">
            <a:spAutoFit/>
          </a:bodyPr>
          <a:lstStyle/>
          <a:p>
            <a:pPr marL="285750" indent="-285750" algn="ctr">
              <a:buFont typeface="Wingdings" panose="05000000000000000000" pitchFamily="2" charset="2"/>
              <a:buChar char="Ø"/>
            </a:pPr>
            <a:r>
              <a:rPr lang="en-US" dirty="0" smtClean="0"/>
              <a:t>The Resistor Color code values are as follows:</a:t>
            </a:r>
          </a:p>
          <a:p>
            <a:r>
              <a:rPr lang="en-US" dirty="0" smtClean="0"/>
              <a:t>	Black = 0, </a:t>
            </a:r>
          </a:p>
          <a:p>
            <a:r>
              <a:rPr lang="en-US" dirty="0" smtClean="0"/>
              <a:t>	Brown = 1, </a:t>
            </a:r>
          </a:p>
          <a:p>
            <a:r>
              <a:rPr lang="en-US" dirty="0" smtClean="0"/>
              <a:t>	Red = 2,</a:t>
            </a:r>
          </a:p>
          <a:p>
            <a:r>
              <a:rPr lang="en-US" dirty="0" smtClean="0"/>
              <a:t>	Orange = 3,</a:t>
            </a:r>
          </a:p>
          <a:p>
            <a:r>
              <a:rPr lang="en-US" dirty="0" smtClean="0"/>
              <a:t>	Yellow = 4,</a:t>
            </a:r>
          </a:p>
          <a:p>
            <a:r>
              <a:rPr lang="en-US" dirty="0" smtClean="0"/>
              <a:t>	Green = 5,</a:t>
            </a:r>
          </a:p>
          <a:p>
            <a:r>
              <a:rPr lang="en-US" dirty="0" smtClean="0"/>
              <a:t>	Blue = 6,</a:t>
            </a:r>
          </a:p>
          <a:p>
            <a:r>
              <a:rPr lang="en-US" dirty="0" smtClean="0"/>
              <a:t>	Violet = 7,</a:t>
            </a:r>
          </a:p>
          <a:p>
            <a:r>
              <a:rPr lang="en-US" dirty="0" smtClean="0"/>
              <a:t>	Grey = 8</a:t>
            </a:r>
          </a:p>
          <a:p>
            <a:r>
              <a:rPr lang="en-US" dirty="0" smtClean="0"/>
              <a:t>	and White = 9.</a:t>
            </a:r>
            <a:endParaRPr lang="en-US" dirty="0"/>
          </a:p>
        </p:txBody>
      </p:sp>
      <p:sp>
        <p:nvSpPr>
          <p:cNvPr id="7" name="Slide Number Placeholder 6"/>
          <p:cNvSpPr>
            <a:spLocks noGrp="1"/>
          </p:cNvSpPr>
          <p:nvPr>
            <p:ph type="sldNum" sz="quarter" idx="12"/>
          </p:nvPr>
        </p:nvSpPr>
        <p:spPr/>
        <p:txBody>
          <a:bodyPr/>
          <a:lstStyle/>
          <a:p>
            <a:fld id="{02F5106F-FE9C-4CEA-B66C-F71DEFA97EDD}" type="slidenum">
              <a:rPr lang="en-US" smtClean="0"/>
              <a:t>16</a:t>
            </a:fld>
            <a:endParaRPr lang="en-US"/>
          </a:p>
        </p:txBody>
      </p:sp>
    </p:spTree>
    <p:extLst>
      <p:ext uri="{BB962C8B-B14F-4D97-AF65-F5344CB8AC3E}">
        <p14:creationId xmlns:p14="http://schemas.microsoft.com/office/powerpoint/2010/main" val="22729150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01458" y="1828800"/>
            <a:ext cx="5801784" cy="4351338"/>
          </a:xfrm>
        </p:spPr>
      </p:pic>
      <p:sp>
        <p:nvSpPr>
          <p:cNvPr id="4" name="Footer Placeholder 3"/>
          <p:cNvSpPr>
            <a:spLocks noGrp="1"/>
          </p:cNvSpPr>
          <p:nvPr>
            <p:ph type="ftr" sz="quarter" idx="11"/>
          </p:nvPr>
        </p:nvSpPr>
        <p:spPr>
          <a:xfrm>
            <a:off x="0" y="6302562"/>
            <a:ext cx="4114800" cy="365125"/>
          </a:xfrm>
        </p:spPr>
        <p:txBody>
          <a:bodyPr/>
          <a:lstStyle/>
          <a:p>
            <a:r>
              <a:rPr lang="en-US" dirty="0" smtClean="0">
                <a:solidFill>
                  <a:schemeClr val="bg1"/>
                </a:solidFill>
              </a:rPr>
              <a:t>EECT 111-50c Lab Notebook</a:t>
            </a:r>
            <a:endParaRPr lang="en-US" dirty="0">
              <a:solidFill>
                <a:schemeClr val="bg1"/>
              </a:solidFill>
            </a:endParaRPr>
          </a:p>
        </p:txBody>
      </p:sp>
      <p:sp>
        <p:nvSpPr>
          <p:cNvPr id="5" name="Slide Number Placeholder 4"/>
          <p:cNvSpPr>
            <a:spLocks noGrp="1"/>
          </p:cNvSpPr>
          <p:nvPr>
            <p:ph type="sldNum" sz="quarter" idx="12"/>
          </p:nvPr>
        </p:nvSpPr>
        <p:spPr/>
        <p:txBody>
          <a:bodyPr/>
          <a:lstStyle/>
          <a:p>
            <a:fld id="{02F5106F-FE9C-4CEA-B66C-F71DEFA97EDD}" type="slidenum">
              <a:rPr lang="en-US" smtClean="0"/>
              <a:t>17</a:t>
            </a:fld>
            <a:endParaRPr lang="en-US"/>
          </a:p>
        </p:txBody>
      </p:sp>
      <p:sp>
        <p:nvSpPr>
          <p:cNvPr id="6" name="TextBox 5"/>
          <p:cNvSpPr txBox="1"/>
          <p:nvPr/>
        </p:nvSpPr>
        <p:spPr>
          <a:xfrm>
            <a:off x="1735224" y="883147"/>
            <a:ext cx="8734251" cy="769441"/>
          </a:xfrm>
          <a:prstGeom prst="rect">
            <a:avLst/>
          </a:prstGeom>
          <a:noFill/>
        </p:spPr>
        <p:txBody>
          <a:bodyPr wrap="none" rtlCol="0">
            <a:spAutoFit/>
          </a:bodyPr>
          <a:lstStyle/>
          <a:p>
            <a:r>
              <a:rPr lang="en-US" sz="4400" dirty="0" smtClean="0">
                <a:solidFill>
                  <a:schemeClr val="bg2"/>
                </a:solidFill>
              </a:rPr>
              <a:t>“ That’s A good way to remember it!”</a:t>
            </a:r>
            <a:endParaRPr lang="en-US" sz="4400" dirty="0">
              <a:solidFill>
                <a:schemeClr val="bg2"/>
              </a:solidFill>
            </a:endParaRPr>
          </a:p>
        </p:txBody>
      </p:sp>
    </p:spTree>
    <p:extLst>
      <p:ext uri="{BB962C8B-B14F-4D97-AF65-F5344CB8AC3E}">
        <p14:creationId xmlns:p14="http://schemas.microsoft.com/office/powerpoint/2010/main" val="2813008732"/>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2 – Reading and Sorting Resistors, Conclusion</a:t>
            </a:r>
            <a:endParaRPr lang="en-US" dirty="0"/>
          </a:p>
        </p:txBody>
      </p:sp>
      <p:sp>
        <p:nvSpPr>
          <p:cNvPr id="4" name="Footer Placeholder 3"/>
          <p:cNvSpPr>
            <a:spLocks noGrp="1"/>
          </p:cNvSpPr>
          <p:nvPr>
            <p:ph type="ftr" sz="quarter" idx="11"/>
          </p:nvPr>
        </p:nvSpPr>
        <p:spPr/>
        <p:txBody>
          <a:bodyPr/>
          <a:lstStyle/>
          <a:p>
            <a:r>
              <a:rPr lang="en-US" smtClean="0"/>
              <a:t>EECT 111-50c Lab Notebook</a:t>
            </a:r>
            <a:endParaRPr lang="en-US"/>
          </a:p>
        </p:txBody>
      </p:sp>
      <p:sp>
        <p:nvSpPr>
          <p:cNvPr id="5" name="Content Placeholder 2"/>
          <p:cNvSpPr txBox="1">
            <a:spLocks noGrp="1"/>
          </p:cNvSpPr>
          <p:nvPr>
            <p:ph idx="1"/>
          </p:nvPr>
        </p:nvSpPr>
        <p:spPr>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buFont typeface="Wingdings" panose="05000000000000000000" pitchFamily="2" charset="2"/>
              <a:buChar char="v"/>
            </a:pPr>
            <a:r>
              <a:rPr lang="en-US" sz="2000" dirty="0" smtClean="0"/>
              <a:t>The measured resistance values were all within tolerance of the nominal values and the color code that represents that value.</a:t>
            </a:r>
            <a:endParaRPr lang="en-US" dirty="0"/>
          </a:p>
        </p:txBody>
      </p:sp>
      <p:sp>
        <p:nvSpPr>
          <p:cNvPr id="6" name="Slide Number Placeholder 5"/>
          <p:cNvSpPr>
            <a:spLocks noGrp="1"/>
          </p:cNvSpPr>
          <p:nvPr>
            <p:ph type="sldNum" sz="quarter" idx="12"/>
          </p:nvPr>
        </p:nvSpPr>
        <p:spPr/>
        <p:txBody>
          <a:bodyPr/>
          <a:lstStyle/>
          <a:p>
            <a:fld id="{02F5106F-FE9C-4CEA-B66C-F71DEFA97EDD}" type="slidenum">
              <a:rPr lang="en-US" smtClean="0"/>
              <a:t>18</a:t>
            </a:fld>
            <a:endParaRPr lang="en-US"/>
          </a:p>
        </p:txBody>
      </p:sp>
    </p:spTree>
    <p:extLst>
      <p:ext uri="{BB962C8B-B14F-4D97-AF65-F5344CB8AC3E}">
        <p14:creationId xmlns:p14="http://schemas.microsoft.com/office/powerpoint/2010/main" val="38270342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74382" y="1751617"/>
            <a:ext cx="7766936" cy="1646302"/>
          </a:xfrm>
        </p:spPr>
        <p:txBody>
          <a:bodyPr/>
          <a:lstStyle/>
          <a:p>
            <a:pPr algn="ctr"/>
            <a:r>
              <a:rPr lang="en-US" dirty="0" smtClean="0">
                <a:latin typeface="OCR A Extended" panose="02010509020102010303" pitchFamily="50" charset="0"/>
              </a:rPr>
              <a:t>LAB 3:Series Resistors Current and Voltage</a:t>
            </a:r>
            <a:endParaRPr lang="en-US" dirty="0">
              <a:latin typeface="OCR A Extended" panose="02010509020102010303" pitchFamily="50" charset="0"/>
            </a:endParaRPr>
          </a:p>
        </p:txBody>
      </p:sp>
      <p:sp>
        <p:nvSpPr>
          <p:cNvPr id="6" name="Subtitle 2"/>
          <p:cNvSpPr>
            <a:spLocks noGrp="1"/>
          </p:cNvSpPr>
          <p:nvPr>
            <p:ph type="subTitle" idx="1"/>
          </p:nvPr>
        </p:nvSpPr>
        <p:spPr>
          <a:xfrm>
            <a:off x="1774382" y="3743661"/>
            <a:ext cx="7766936" cy="1606214"/>
          </a:xfrm>
        </p:spPr>
        <p:txBody>
          <a:bodyPr>
            <a:normAutofit fontScale="85000" lnSpcReduction="20000"/>
          </a:bodyPr>
          <a:lstStyle/>
          <a:p>
            <a:pPr algn="ctr"/>
            <a:r>
              <a:rPr lang="en-US" dirty="0" smtClean="0"/>
              <a:t>Josiah Abel</a:t>
            </a:r>
          </a:p>
          <a:p>
            <a:pPr algn="ctr"/>
            <a:r>
              <a:rPr lang="en-US" dirty="0" smtClean="0"/>
              <a:t>Date: 1/29/2015</a:t>
            </a:r>
          </a:p>
          <a:p>
            <a:pPr algn="ctr"/>
            <a:r>
              <a:rPr lang="en-US" dirty="0" smtClean="0"/>
              <a:t>Lab Partners: Dakota Johnson and Cody Fletcher</a:t>
            </a:r>
          </a:p>
          <a:p>
            <a:pPr algn="ctr"/>
            <a:r>
              <a:rPr lang="en-US" dirty="0" smtClean="0"/>
              <a:t>Lab Bench # 6</a:t>
            </a:r>
          </a:p>
          <a:p>
            <a:pPr algn="ctr"/>
            <a:r>
              <a:rPr lang="en-US" dirty="0" smtClean="0"/>
              <a:t>EECT 111 </a:t>
            </a:r>
            <a:endParaRPr lang="en-US" dirty="0"/>
          </a:p>
        </p:txBody>
      </p:sp>
      <p:pic>
        <p:nvPicPr>
          <p:cNvPr id="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7705" y="5305353"/>
            <a:ext cx="397510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272900">
            <a:off x="-91467" y="3889019"/>
            <a:ext cx="397510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155842">
            <a:off x="7662636" y="3889018"/>
            <a:ext cx="397510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10"/>
          <p:cNvSpPr>
            <a:spLocks noGrp="1"/>
          </p:cNvSpPr>
          <p:nvPr>
            <p:ph type="ftr" sz="quarter" idx="11"/>
          </p:nvPr>
        </p:nvSpPr>
        <p:spPr/>
        <p:txBody>
          <a:bodyPr/>
          <a:lstStyle/>
          <a:p>
            <a:r>
              <a:rPr lang="en-US" smtClean="0"/>
              <a:t>EECT 111-50c Lab Notebook</a:t>
            </a:r>
            <a:endParaRPr lang="en-US"/>
          </a:p>
        </p:txBody>
      </p:sp>
      <p:sp>
        <p:nvSpPr>
          <p:cNvPr id="3" name="Slide Number Placeholder 2"/>
          <p:cNvSpPr>
            <a:spLocks noGrp="1"/>
          </p:cNvSpPr>
          <p:nvPr>
            <p:ph type="sldNum" sz="quarter" idx="12"/>
          </p:nvPr>
        </p:nvSpPr>
        <p:spPr/>
        <p:txBody>
          <a:bodyPr/>
          <a:lstStyle/>
          <a:p>
            <a:fld id="{02F5106F-FE9C-4CEA-B66C-F71DEFA97EDD}" type="slidenum">
              <a:rPr lang="en-US" smtClean="0"/>
              <a:t>19</a:t>
            </a:fld>
            <a:endParaRPr lang="en-US"/>
          </a:p>
        </p:txBody>
      </p:sp>
    </p:spTree>
    <p:extLst>
      <p:ext uri="{BB962C8B-B14F-4D97-AF65-F5344CB8AC3E}">
        <p14:creationId xmlns:p14="http://schemas.microsoft.com/office/powerpoint/2010/main" val="371199169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387" y="-619559"/>
            <a:ext cx="10058400" cy="1450757"/>
          </a:xfrm>
        </p:spPr>
        <p:txBody>
          <a:bodyPr/>
          <a:lstStyle/>
          <a:p>
            <a:r>
              <a:rPr lang="en-US" dirty="0" smtClean="0"/>
              <a:t>TABLE OF CONTENTS: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033829801"/>
              </p:ext>
            </p:extLst>
          </p:nvPr>
        </p:nvGraphicFramePr>
        <p:xfrm>
          <a:off x="839787" y="831198"/>
          <a:ext cx="10515600" cy="4820920"/>
        </p:xfrm>
        <a:graphic>
          <a:graphicData uri="http://schemas.openxmlformats.org/drawingml/2006/table">
            <a:tbl>
              <a:tblPr firstRow="1" bandRow="1">
                <a:tableStyleId>{073A0DAA-6AF3-43AB-8588-CEC1D06C72B9}</a:tableStyleId>
              </a:tblPr>
              <a:tblGrid>
                <a:gridCol w="5381368"/>
                <a:gridCol w="1629032"/>
                <a:gridCol w="3505200"/>
              </a:tblGrid>
              <a:tr h="370840">
                <a:tc>
                  <a:txBody>
                    <a:bodyPr/>
                    <a:lstStyle/>
                    <a:p>
                      <a:r>
                        <a:rPr lang="en-US" dirty="0" smtClean="0"/>
                        <a:t>LAB #: Title</a:t>
                      </a:r>
                      <a:endParaRPr lang="en-US" dirty="0"/>
                    </a:p>
                  </a:txBody>
                  <a:tcPr/>
                </a:tc>
                <a:tc>
                  <a:txBody>
                    <a:bodyPr/>
                    <a:lstStyle/>
                    <a:p>
                      <a:r>
                        <a:rPr lang="en-US" dirty="0" smtClean="0"/>
                        <a:t>DATE</a:t>
                      </a:r>
                      <a:endParaRPr lang="en-US" dirty="0"/>
                    </a:p>
                  </a:txBody>
                  <a:tcPr/>
                </a:tc>
                <a:tc>
                  <a:txBody>
                    <a:bodyPr/>
                    <a:lstStyle/>
                    <a:p>
                      <a:pPr algn="ctr"/>
                      <a:r>
                        <a:rPr lang="en-US" dirty="0" smtClean="0"/>
                        <a:t>SLIDE NUMBERS</a:t>
                      </a:r>
                      <a:endParaRPr lang="en-US" dirty="0"/>
                    </a:p>
                  </a:txBody>
                  <a:tcPr/>
                </a:tc>
              </a:tr>
              <a:tr h="370840">
                <a:tc>
                  <a:txBody>
                    <a:bodyPr/>
                    <a:lstStyle/>
                    <a:p>
                      <a:r>
                        <a:rPr lang="en-US" dirty="0" smtClean="0"/>
                        <a:t>Lab 1: Resistor Variability</a:t>
                      </a:r>
                      <a:endParaRPr lang="en-US" dirty="0"/>
                    </a:p>
                  </a:txBody>
                  <a:tcPr/>
                </a:tc>
                <a:tc>
                  <a:txBody>
                    <a:bodyPr/>
                    <a:lstStyle/>
                    <a:p>
                      <a:pPr algn="ctr"/>
                      <a:r>
                        <a:rPr lang="en-US" dirty="0" smtClean="0"/>
                        <a:t>1-15-2015</a:t>
                      </a:r>
                      <a:endParaRPr lang="en-US" dirty="0"/>
                    </a:p>
                  </a:txBody>
                  <a:tcPr/>
                </a:tc>
                <a:tc>
                  <a:txBody>
                    <a:bodyPr/>
                    <a:lstStyle/>
                    <a:p>
                      <a:pPr algn="ctr"/>
                      <a:r>
                        <a:rPr lang="en-US" dirty="0" smtClean="0"/>
                        <a:t>3-10</a:t>
                      </a:r>
                      <a:endParaRPr lang="en-US" dirty="0"/>
                    </a:p>
                  </a:txBody>
                  <a:tcPr/>
                </a:tc>
              </a:tr>
              <a:tr h="370840">
                <a:tc>
                  <a:txBody>
                    <a:bodyPr/>
                    <a:lstStyle/>
                    <a:p>
                      <a:r>
                        <a:rPr lang="en-US" dirty="0" smtClean="0"/>
                        <a:t>Lab 2:</a:t>
                      </a:r>
                      <a:r>
                        <a:rPr lang="en-US" baseline="0" dirty="0" smtClean="0"/>
                        <a:t> Reading and Sorting Resistors</a:t>
                      </a:r>
                      <a:endParaRPr lang="en-US" dirty="0"/>
                    </a:p>
                  </a:txBody>
                  <a:tcPr/>
                </a:tc>
                <a:tc>
                  <a:txBody>
                    <a:bodyPr/>
                    <a:lstStyle/>
                    <a:p>
                      <a:pPr algn="ctr"/>
                      <a:r>
                        <a:rPr lang="en-US" dirty="0" smtClean="0"/>
                        <a:t>1-29-2015</a:t>
                      </a:r>
                      <a:endParaRPr lang="en-US" dirty="0"/>
                    </a:p>
                  </a:txBody>
                  <a:tcPr/>
                </a:tc>
                <a:tc>
                  <a:txBody>
                    <a:bodyPr/>
                    <a:lstStyle/>
                    <a:p>
                      <a:pPr algn="ctr"/>
                      <a:r>
                        <a:rPr lang="en-US" dirty="0" smtClean="0"/>
                        <a:t>11-18</a:t>
                      </a:r>
                      <a:endParaRPr lang="en-US" dirty="0"/>
                    </a:p>
                  </a:txBody>
                  <a:tcPr/>
                </a:tc>
              </a:tr>
              <a:tr h="370840">
                <a:tc>
                  <a:txBody>
                    <a:bodyPr/>
                    <a:lstStyle/>
                    <a:p>
                      <a:r>
                        <a:rPr lang="en-US" dirty="0" smtClean="0"/>
                        <a:t>Lab 3: Series Resistors</a:t>
                      </a:r>
                      <a:r>
                        <a:rPr lang="en-US" baseline="0" dirty="0" smtClean="0"/>
                        <a:t> Current and Voltage</a:t>
                      </a:r>
                    </a:p>
                  </a:txBody>
                  <a:tcPr/>
                </a:tc>
                <a:tc>
                  <a:txBody>
                    <a:bodyPr/>
                    <a:lstStyle/>
                    <a:p>
                      <a:pPr algn="ctr"/>
                      <a:r>
                        <a:rPr lang="en-US" dirty="0" smtClean="0"/>
                        <a:t>1-29-2015</a:t>
                      </a:r>
                      <a:endParaRPr lang="en-US" dirty="0"/>
                    </a:p>
                  </a:txBody>
                  <a:tcPr/>
                </a:tc>
                <a:tc>
                  <a:txBody>
                    <a:bodyPr/>
                    <a:lstStyle/>
                    <a:p>
                      <a:pPr algn="ctr"/>
                      <a:r>
                        <a:rPr lang="en-US" dirty="0" smtClean="0"/>
                        <a:t>19-25</a:t>
                      </a:r>
                      <a:endParaRPr lang="en-US" dirty="0"/>
                    </a:p>
                  </a:txBody>
                  <a:tcPr/>
                </a:tc>
              </a:tr>
              <a:tr h="370840">
                <a:tc>
                  <a:txBody>
                    <a:bodyPr/>
                    <a:lstStyle/>
                    <a:p>
                      <a:r>
                        <a:rPr lang="en-US" dirty="0" smtClean="0"/>
                        <a:t>Lab 4: Black</a:t>
                      </a:r>
                      <a:r>
                        <a:rPr lang="en-US" baseline="0" dirty="0" smtClean="0"/>
                        <a:t> Box Design (Series)</a:t>
                      </a:r>
                      <a:endParaRPr lang="en-US" dirty="0"/>
                    </a:p>
                  </a:txBody>
                  <a:tcPr/>
                </a:tc>
                <a:tc>
                  <a:txBody>
                    <a:bodyPr/>
                    <a:lstStyle/>
                    <a:p>
                      <a:pPr algn="ctr"/>
                      <a:r>
                        <a:rPr lang="en-US" dirty="0" smtClean="0"/>
                        <a:t>2-12-2015</a:t>
                      </a:r>
                      <a:endParaRPr lang="en-US" dirty="0"/>
                    </a:p>
                  </a:txBody>
                  <a:tcPr/>
                </a:tc>
                <a:tc>
                  <a:txBody>
                    <a:bodyPr/>
                    <a:lstStyle/>
                    <a:p>
                      <a:pPr algn="ctr"/>
                      <a:r>
                        <a:rPr lang="en-US" dirty="0" smtClean="0"/>
                        <a:t>26-33</a:t>
                      </a:r>
                      <a:endParaRPr lang="en-US" dirty="0"/>
                    </a:p>
                  </a:txBody>
                  <a:tcPr/>
                </a:tc>
              </a:tr>
              <a:tr h="370840">
                <a:tc>
                  <a:txBody>
                    <a:bodyPr/>
                    <a:lstStyle/>
                    <a:p>
                      <a:r>
                        <a:rPr lang="en-US" dirty="0" smtClean="0"/>
                        <a:t>Lab 5: Black Box Design (Parallel)</a:t>
                      </a:r>
                      <a:endParaRPr lang="en-US" dirty="0"/>
                    </a:p>
                  </a:txBody>
                  <a:tcPr/>
                </a:tc>
                <a:tc>
                  <a:txBody>
                    <a:bodyPr/>
                    <a:lstStyle/>
                    <a:p>
                      <a:pPr algn="ctr"/>
                      <a:r>
                        <a:rPr lang="en-US" dirty="0" smtClean="0"/>
                        <a:t>2-19-2015</a:t>
                      </a:r>
                      <a:endParaRPr lang="en-US" dirty="0"/>
                    </a:p>
                  </a:txBody>
                  <a:tcPr/>
                </a:tc>
                <a:tc>
                  <a:txBody>
                    <a:bodyPr/>
                    <a:lstStyle/>
                    <a:p>
                      <a:pPr algn="ctr"/>
                      <a:r>
                        <a:rPr lang="en-US" dirty="0" smtClean="0"/>
                        <a:t>34-42</a:t>
                      </a:r>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Lab 6: </a:t>
                      </a:r>
                      <a:r>
                        <a:rPr lang="en-US" dirty="0" smtClean="0">
                          <a:latin typeface="Wingdings" panose="05000000000000000000" pitchFamily="2" charset="2"/>
                        </a:rPr>
                        <a:t>N/</a:t>
                      </a:r>
                      <a:r>
                        <a:rPr lang="en-US" dirty="0" err="1" smtClean="0">
                          <a:latin typeface="Wingdings" panose="05000000000000000000" pitchFamily="2" charset="2"/>
                        </a:rPr>
                        <a:t>AFour</a:t>
                      </a:r>
                      <a:r>
                        <a:rPr lang="en-US" baseline="0" dirty="0" err="1" smtClean="0">
                          <a:latin typeface="Wingdings" panose="05000000000000000000" pitchFamily="2" charset="2"/>
                        </a:rPr>
                        <a:t>ResistorPara</a:t>
                      </a:r>
                      <a:endParaRPr lang="en-US" dirty="0" smtClean="0">
                        <a:latin typeface="Wingdings" panose="05000000000000000000" pitchFamily="2" charset="2"/>
                      </a:endParaRPr>
                    </a:p>
                  </a:txBody>
                  <a:tcPr/>
                </a:tc>
                <a:tc>
                  <a:txBody>
                    <a:bodyPr/>
                    <a:lstStyle/>
                    <a:p>
                      <a:pPr algn="ctr"/>
                      <a:r>
                        <a:rPr lang="en-US" dirty="0" smtClean="0"/>
                        <a:t>-</a:t>
                      </a:r>
                      <a:endParaRPr lang="en-US" dirty="0"/>
                    </a:p>
                  </a:txBody>
                  <a:tcPr/>
                </a:tc>
                <a:tc>
                  <a:txBody>
                    <a:bodyPr/>
                    <a:lstStyle/>
                    <a:p>
                      <a:pPr algn="ctr"/>
                      <a:r>
                        <a:rPr lang="en-US" dirty="0" smtClean="0"/>
                        <a:t>43-44</a:t>
                      </a:r>
                      <a:endParaRPr lang="en-US" dirty="0"/>
                    </a:p>
                  </a:txBody>
                  <a:tcPr/>
                </a:tc>
              </a:tr>
              <a:tr h="370840">
                <a:tc>
                  <a:txBody>
                    <a:bodyPr/>
                    <a:lstStyle/>
                    <a:p>
                      <a:r>
                        <a:rPr lang="en-US" dirty="0" smtClean="0"/>
                        <a:t>Lab</a:t>
                      </a:r>
                      <a:r>
                        <a:rPr lang="en-US" baseline="0" dirty="0" smtClean="0"/>
                        <a:t> 7: </a:t>
                      </a:r>
                      <a:r>
                        <a:rPr lang="en-US" dirty="0" smtClean="0"/>
                        <a:t>Four</a:t>
                      </a:r>
                      <a:r>
                        <a:rPr lang="en-US" baseline="0" dirty="0" smtClean="0"/>
                        <a:t> Resistor Parallel Circuit</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2-26-2015</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45-52</a:t>
                      </a:r>
                    </a:p>
                  </a:txBody>
                  <a:tcPr/>
                </a:tc>
              </a:tr>
              <a:tr h="370840">
                <a:tc>
                  <a:txBody>
                    <a:bodyPr/>
                    <a:lstStyle/>
                    <a:p>
                      <a:r>
                        <a:rPr lang="en-US" dirty="0" smtClean="0"/>
                        <a:t>Lab 8: Black Box 3 Design</a:t>
                      </a:r>
                      <a:endParaRPr lang="en-US" dirty="0"/>
                    </a:p>
                  </a:txBody>
                  <a:tcPr/>
                </a:tc>
                <a:tc>
                  <a:txBody>
                    <a:bodyPr/>
                    <a:lstStyle/>
                    <a:p>
                      <a:pPr algn="ctr"/>
                      <a:r>
                        <a:rPr lang="en-US" dirty="0" smtClean="0"/>
                        <a:t>2-26-2015</a:t>
                      </a:r>
                      <a:endParaRPr lang="en-US" dirty="0"/>
                    </a:p>
                  </a:txBody>
                  <a:tcPr/>
                </a:tc>
                <a:tc>
                  <a:txBody>
                    <a:bodyPr/>
                    <a:lstStyle/>
                    <a:p>
                      <a:pPr algn="ctr"/>
                      <a:r>
                        <a:rPr lang="en-US" dirty="0" smtClean="0"/>
                        <a:t>53-60</a:t>
                      </a:r>
                      <a:endParaRPr lang="en-US" dirty="0"/>
                    </a:p>
                  </a:txBody>
                  <a:tcPr/>
                </a:tc>
              </a:tr>
              <a:tr h="370840">
                <a:tc>
                  <a:txBody>
                    <a:bodyPr/>
                    <a:lstStyle/>
                    <a:p>
                      <a:r>
                        <a:rPr lang="en-US" dirty="0" smtClean="0"/>
                        <a:t>Lab 9: Series/Parallel Resistors</a:t>
                      </a:r>
                    </a:p>
                  </a:txBody>
                  <a:tcPr/>
                </a:tc>
                <a:tc>
                  <a:txBody>
                    <a:bodyPr/>
                    <a:lstStyle/>
                    <a:p>
                      <a:pPr algn="ctr"/>
                      <a:r>
                        <a:rPr lang="en-US" dirty="0" smtClean="0"/>
                        <a:t>3-26-2015</a:t>
                      </a:r>
                      <a:endParaRPr lang="en-US" dirty="0"/>
                    </a:p>
                  </a:txBody>
                  <a:tcPr/>
                </a:tc>
                <a:tc>
                  <a:txBody>
                    <a:bodyPr/>
                    <a:lstStyle/>
                    <a:p>
                      <a:pPr algn="ctr"/>
                      <a:r>
                        <a:rPr lang="en-US" dirty="0" smtClean="0"/>
                        <a:t>61-69</a:t>
                      </a:r>
                      <a:endParaRPr lang="en-US" dirty="0"/>
                    </a:p>
                  </a:txBody>
                  <a:tcPr/>
                </a:tc>
              </a:tr>
              <a:tr h="370840">
                <a:tc>
                  <a:txBody>
                    <a:bodyPr/>
                    <a:lstStyle/>
                    <a:p>
                      <a:r>
                        <a:rPr lang="en-US" dirty="0" smtClean="0"/>
                        <a:t>Lab 10: Series/Parallel</a:t>
                      </a:r>
                      <a:r>
                        <a:rPr lang="en-US" baseline="0" dirty="0" smtClean="0"/>
                        <a:t> Capacitors</a:t>
                      </a:r>
                      <a:endParaRPr lang="en-US" dirty="0"/>
                    </a:p>
                  </a:txBody>
                  <a:tcPr/>
                </a:tc>
                <a:tc>
                  <a:txBody>
                    <a:bodyPr/>
                    <a:lstStyle/>
                    <a:p>
                      <a:pPr algn="ctr"/>
                      <a:r>
                        <a:rPr lang="en-US" dirty="0" smtClean="0"/>
                        <a:t>4-2-2015</a:t>
                      </a:r>
                      <a:endParaRPr lang="en-US" dirty="0"/>
                    </a:p>
                  </a:txBody>
                  <a:tcPr/>
                </a:tc>
                <a:tc>
                  <a:txBody>
                    <a:bodyPr/>
                    <a:lstStyle/>
                    <a:p>
                      <a:pPr algn="ctr"/>
                      <a:r>
                        <a:rPr lang="en-US" dirty="0" smtClean="0"/>
                        <a:t>70-77</a:t>
                      </a:r>
                      <a:endParaRPr lang="en-US" dirty="0"/>
                    </a:p>
                  </a:txBody>
                  <a:tcPr/>
                </a:tc>
              </a:tr>
              <a:tr h="370840">
                <a:tc>
                  <a:txBody>
                    <a:bodyPr/>
                    <a:lstStyle/>
                    <a:p>
                      <a:r>
                        <a:rPr lang="en-US" dirty="0" smtClean="0"/>
                        <a:t>Lab 11: RC Lab</a:t>
                      </a:r>
                    </a:p>
                  </a:txBody>
                  <a:tcPr/>
                </a:tc>
                <a:tc>
                  <a:txBody>
                    <a:bodyPr/>
                    <a:lstStyle/>
                    <a:p>
                      <a:pPr algn="ctr"/>
                      <a:r>
                        <a:rPr lang="en-US" dirty="0" smtClean="0"/>
                        <a:t>4-9-2015</a:t>
                      </a:r>
                      <a:endParaRPr lang="en-US" dirty="0"/>
                    </a:p>
                  </a:txBody>
                  <a:tcPr/>
                </a:tc>
                <a:tc>
                  <a:txBody>
                    <a:bodyPr/>
                    <a:lstStyle/>
                    <a:p>
                      <a:pPr algn="ctr"/>
                      <a:r>
                        <a:rPr lang="en-US" dirty="0" smtClean="0"/>
                        <a:t>78-87</a:t>
                      </a:r>
                      <a:endParaRPr lang="en-US" dirty="0"/>
                    </a:p>
                  </a:txBody>
                  <a:tcPr/>
                </a:tc>
              </a:tr>
              <a:tr h="370840">
                <a:tc>
                  <a:txBody>
                    <a:bodyPr/>
                    <a:lstStyle/>
                    <a:p>
                      <a:r>
                        <a:rPr lang="en-US" dirty="0" smtClean="0"/>
                        <a:t>Lab 12: Series/Parallel Inductors</a:t>
                      </a:r>
                      <a:endParaRPr lang="en-US" dirty="0"/>
                    </a:p>
                  </a:txBody>
                  <a:tcPr/>
                </a:tc>
                <a:tc>
                  <a:txBody>
                    <a:bodyPr/>
                    <a:lstStyle/>
                    <a:p>
                      <a:pPr algn="ctr"/>
                      <a:r>
                        <a:rPr lang="en-US" dirty="0" smtClean="0"/>
                        <a:t>4-23-2015</a:t>
                      </a:r>
                      <a:endParaRPr lang="en-US" dirty="0"/>
                    </a:p>
                  </a:txBody>
                  <a:tcPr/>
                </a:tc>
                <a:tc>
                  <a:txBody>
                    <a:bodyPr/>
                    <a:lstStyle/>
                    <a:p>
                      <a:pPr algn="ctr"/>
                      <a:r>
                        <a:rPr lang="en-US" dirty="0" smtClean="0"/>
                        <a:t>88-95</a:t>
                      </a:r>
                      <a:endParaRPr lang="en-US" dirty="0"/>
                    </a:p>
                  </a:txBody>
                  <a:tcPr/>
                </a:tc>
              </a:tr>
            </a:tbl>
          </a:graphicData>
        </a:graphic>
      </p:graphicFrame>
      <p:sp>
        <p:nvSpPr>
          <p:cNvPr id="3" name="Footer Placeholder 2"/>
          <p:cNvSpPr>
            <a:spLocks noGrp="1"/>
          </p:cNvSpPr>
          <p:nvPr>
            <p:ph type="ftr" sz="quarter" idx="11"/>
          </p:nvPr>
        </p:nvSpPr>
        <p:spPr/>
        <p:txBody>
          <a:bodyPr/>
          <a:lstStyle/>
          <a:p>
            <a:r>
              <a:rPr lang="en-US" smtClean="0"/>
              <a:t>EECT 111-50c Lab Notebook</a:t>
            </a:r>
            <a:endParaRPr lang="en-US"/>
          </a:p>
        </p:txBody>
      </p:sp>
      <p:sp>
        <p:nvSpPr>
          <p:cNvPr id="4" name="Slide Number Placeholder 3"/>
          <p:cNvSpPr>
            <a:spLocks noGrp="1"/>
          </p:cNvSpPr>
          <p:nvPr>
            <p:ph type="sldNum" sz="quarter" idx="12"/>
          </p:nvPr>
        </p:nvSpPr>
        <p:spPr/>
        <p:txBody>
          <a:bodyPr/>
          <a:lstStyle/>
          <a:p>
            <a:fld id="{02F5106F-FE9C-4CEA-B66C-F71DEFA97EDD}" type="slidenum">
              <a:rPr lang="en-US" smtClean="0"/>
              <a:t>2</a:t>
            </a:fld>
            <a:endParaRPr lang="en-US"/>
          </a:p>
        </p:txBody>
      </p:sp>
    </p:spTree>
    <p:extLst>
      <p:ext uri="{BB962C8B-B14F-4D97-AF65-F5344CB8AC3E}">
        <p14:creationId xmlns:p14="http://schemas.microsoft.com/office/powerpoint/2010/main" val="36774718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4" y="1997332"/>
            <a:ext cx="10515600" cy="1166596"/>
          </a:xfrm>
        </p:spPr>
        <p:txBody>
          <a:bodyPr>
            <a:normAutofit/>
          </a:bodyPr>
          <a:lstStyle/>
          <a:p>
            <a:pPr marL="0" indent="0">
              <a:buNone/>
            </a:pPr>
            <a:r>
              <a:rPr lang="en-US" dirty="0" smtClean="0"/>
              <a:t>OBJECTIVE: </a:t>
            </a:r>
            <a:r>
              <a:rPr lang="en-US" sz="2000" dirty="0" smtClean="0"/>
              <a:t>To measure the resistance in a series circuit and compare the measurements to the calculated and simulated results.</a:t>
            </a:r>
            <a:endParaRPr lang="en-US" dirty="0"/>
          </a:p>
        </p:txBody>
      </p:sp>
      <p:sp>
        <p:nvSpPr>
          <p:cNvPr id="2" name="Footer Placeholder 1"/>
          <p:cNvSpPr>
            <a:spLocks noGrp="1"/>
          </p:cNvSpPr>
          <p:nvPr>
            <p:ph type="ftr" sz="quarter" idx="11"/>
          </p:nvPr>
        </p:nvSpPr>
        <p:spPr/>
        <p:txBody>
          <a:bodyPr/>
          <a:lstStyle/>
          <a:p>
            <a:r>
              <a:rPr lang="en-US" smtClean="0"/>
              <a:t>EECT 111-50c Lab Notebook</a:t>
            </a:r>
            <a:endParaRPr lang="en-US"/>
          </a:p>
        </p:txBody>
      </p:sp>
      <p:sp>
        <p:nvSpPr>
          <p:cNvPr id="7" name="Content Placeholder 2"/>
          <p:cNvSpPr txBox="1">
            <a:spLocks/>
          </p:cNvSpPr>
          <p:nvPr/>
        </p:nvSpPr>
        <p:spPr>
          <a:xfrm>
            <a:off x="677334" y="3411483"/>
            <a:ext cx="10515600" cy="1799026"/>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t>-MATERIALS-</a:t>
            </a:r>
          </a:p>
          <a:p>
            <a:r>
              <a:rPr lang="en-US" sz="2000" dirty="0" smtClean="0"/>
              <a:t>Digital </a:t>
            </a:r>
            <a:r>
              <a:rPr lang="en-US" sz="2000" dirty="0" err="1" smtClean="0"/>
              <a:t>Multimeter</a:t>
            </a:r>
            <a:r>
              <a:rPr lang="en-US" sz="2000" dirty="0" smtClean="0"/>
              <a:t>, GW INSTEK GDM-8245, Serial #: CL860332</a:t>
            </a:r>
          </a:p>
          <a:p>
            <a:r>
              <a:rPr lang="en-US" sz="2000" dirty="0" smtClean="0"/>
              <a:t>NI ELVIS II+, breadboard, Serial #: 1677D1E</a:t>
            </a:r>
          </a:p>
          <a:p>
            <a:r>
              <a:rPr lang="en-US" sz="2000" dirty="0"/>
              <a:t>3</a:t>
            </a:r>
            <a:r>
              <a:rPr lang="en-US" sz="2000" dirty="0" smtClean="0"/>
              <a:t> resistors, (2.2 K</a:t>
            </a:r>
            <a:r>
              <a:rPr lang="el-GR" sz="2000" dirty="0" smtClean="0"/>
              <a:t>Ω</a:t>
            </a:r>
            <a:r>
              <a:rPr lang="en-US" sz="2000" dirty="0" smtClean="0"/>
              <a:t>, 4.7 K</a:t>
            </a:r>
            <a:r>
              <a:rPr lang="el-GR" sz="2000" dirty="0" smtClean="0"/>
              <a:t>Ω</a:t>
            </a:r>
            <a:r>
              <a:rPr lang="en-US" sz="2000" dirty="0" smtClean="0"/>
              <a:t>, and 10 K</a:t>
            </a:r>
            <a:r>
              <a:rPr lang="el-GR" sz="2000" dirty="0" smtClean="0"/>
              <a:t>Ω</a:t>
            </a:r>
            <a:r>
              <a:rPr lang="en-US" sz="2000" dirty="0" smtClean="0"/>
              <a:t>)</a:t>
            </a:r>
          </a:p>
          <a:p>
            <a:r>
              <a:rPr lang="en-US" sz="2000" dirty="0" err="1" smtClean="0"/>
              <a:t>Multisim</a:t>
            </a:r>
            <a:r>
              <a:rPr lang="en-US" sz="2000" dirty="0" smtClean="0"/>
              <a:t> 13.0 Computer program</a:t>
            </a:r>
            <a:endParaRPr lang="en-US" sz="2000" dirty="0"/>
          </a:p>
        </p:txBody>
      </p:sp>
      <p:sp>
        <p:nvSpPr>
          <p:cNvPr id="5" name="Title 1"/>
          <p:cNvSpPr>
            <a:spLocks noGrp="1"/>
          </p:cNvSpPr>
          <p:nvPr>
            <p:ph type="title"/>
          </p:nvPr>
        </p:nvSpPr>
        <p:spPr>
          <a:xfrm>
            <a:off x="677334" y="609600"/>
            <a:ext cx="8596668" cy="1320800"/>
          </a:xfrm>
        </p:spPr>
        <p:txBody>
          <a:bodyPr/>
          <a:lstStyle/>
          <a:p>
            <a:r>
              <a:rPr lang="en-US" dirty="0" smtClean="0"/>
              <a:t>Lab 3 – Series Resistors Current and Voltage</a:t>
            </a:r>
            <a:endParaRPr lang="en-US" dirty="0"/>
          </a:p>
        </p:txBody>
      </p:sp>
      <p:sp>
        <p:nvSpPr>
          <p:cNvPr id="4" name="Slide Number Placeholder 3"/>
          <p:cNvSpPr>
            <a:spLocks noGrp="1"/>
          </p:cNvSpPr>
          <p:nvPr>
            <p:ph type="sldNum" sz="quarter" idx="12"/>
          </p:nvPr>
        </p:nvSpPr>
        <p:spPr/>
        <p:txBody>
          <a:bodyPr/>
          <a:lstStyle/>
          <a:p>
            <a:fld id="{02F5106F-FE9C-4CEA-B66C-F71DEFA97EDD}" type="slidenum">
              <a:rPr lang="en-US" smtClean="0"/>
              <a:t>20</a:t>
            </a:fld>
            <a:endParaRPr lang="en-US"/>
          </a:p>
        </p:txBody>
      </p:sp>
    </p:spTree>
    <p:extLst>
      <p:ext uri="{BB962C8B-B14F-4D97-AF65-F5344CB8AC3E}">
        <p14:creationId xmlns:p14="http://schemas.microsoft.com/office/powerpoint/2010/main" val="539599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3 – Series Resistors Current and Voltage, Procedure</a:t>
            </a:r>
            <a:endParaRPr lang="en-US" dirty="0"/>
          </a:p>
        </p:txBody>
      </p:sp>
      <p:sp>
        <p:nvSpPr>
          <p:cNvPr id="3" name="Footer Placeholder 2"/>
          <p:cNvSpPr>
            <a:spLocks noGrp="1"/>
          </p:cNvSpPr>
          <p:nvPr>
            <p:ph type="ftr" sz="quarter" idx="11"/>
          </p:nvPr>
        </p:nvSpPr>
        <p:spPr/>
        <p:txBody>
          <a:bodyPr/>
          <a:lstStyle/>
          <a:p>
            <a:r>
              <a:rPr lang="en-US" smtClean="0"/>
              <a:t>EECT 111-50c Lab Notebook</a:t>
            </a:r>
            <a:endParaRPr lang="en-US"/>
          </a:p>
        </p:txBody>
      </p:sp>
      <p:sp>
        <p:nvSpPr>
          <p:cNvPr id="6" name="Content Placeholder 2"/>
          <p:cNvSpPr txBox="1">
            <a:spLocks/>
          </p:cNvSpPr>
          <p:nvPr/>
        </p:nvSpPr>
        <p:spPr>
          <a:xfrm>
            <a:off x="677334" y="2078579"/>
            <a:ext cx="10515600" cy="38146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en-US" sz="2000" dirty="0" smtClean="0"/>
              <a:t>The three resistors had their color code recorded and were measured in the lab using the digital </a:t>
            </a:r>
            <a:r>
              <a:rPr lang="en-US" sz="2000" dirty="0" err="1" smtClean="0"/>
              <a:t>multimeter</a:t>
            </a:r>
            <a:r>
              <a:rPr lang="en-US" sz="2000" dirty="0" smtClean="0"/>
              <a:t> set as an ohmmeter. The values were recorded. They were then placed into a series circuit beginning with the 10Kohm resistor and ending with the 4.7Kohm resistor. </a:t>
            </a:r>
          </a:p>
          <a:p>
            <a:pPr>
              <a:buFont typeface="Wingdings" panose="05000000000000000000" pitchFamily="2" charset="2"/>
              <a:buChar char="Ø"/>
            </a:pPr>
            <a:r>
              <a:rPr lang="en-US" sz="2000" dirty="0" smtClean="0"/>
              <a:t>The total resistance of the circuit was measured using the ohmmeter. The same circuit was built in </a:t>
            </a:r>
            <a:r>
              <a:rPr lang="en-US" sz="2000" dirty="0" err="1" smtClean="0"/>
              <a:t>Multisim</a:t>
            </a:r>
            <a:r>
              <a:rPr lang="en-US" sz="2000" dirty="0" smtClean="0"/>
              <a:t> 13.0 and the total resistance of the circuit was measured and simulated. Using the nominal values of the resistors they were added together to calculate the total resistance of the circuit for a third time. The measured values, calculated values and Simulated values  for total resistance (RT) would then be used with total voltage (V1) to calculate or measure the total current and the voltage drops across each resistor. </a:t>
            </a:r>
          </a:p>
        </p:txBody>
      </p:sp>
      <p:sp>
        <p:nvSpPr>
          <p:cNvPr id="4" name="Slide Number Placeholder 3"/>
          <p:cNvSpPr>
            <a:spLocks noGrp="1"/>
          </p:cNvSpPr>
          <p:nvPr>
            <p:ph type="sldNum" sz="quarter" idx="12"/>
          </p:nvPr>
        </p:nvSpPr>
        <p:spPr/>
        <p:txBody>
          <a:bodyPr/>
          <a:lstStyle/>
          <a:p>
            <a:fld id="{02F5106F-FE9C-4CEA-B66C-F71DEFA97EDD}" type="slidenum">
              <a:rPr lang="en-US" smtClean="0"/>
              <a:t>21</a:t>
            </a:fld>
            <a:endParaRPr lang="en-US"/>
          </a:p>
        </p:txBody>
      </p:sp>
    </p:spTree>
    <p:extLst>
      <p:ext uri="{BB962C8B-B14F-4D97-AF65-F5344CB8AC3E}">
        <p14:creationId xmlns:p14="http://schemas.microsoft.com/office/powerpoint/2010/main" val="14688750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rotWithShape="1">
          <a:blip r:embed="rId2">
            <a:extLst>
              <a:ext uri="{28A0092B-C50C-407E-A947-70E740481C1C}">
                <a14:useLocalDpi xmlns:a14="http://schemas.microsoft.com/office/drawing/2010/main" val="0"/>
              </a:ext>
            </a:extLst>
          </a:blip>
          <a:srcRect b="303"/>
          <a:stretch/>
        </p:blipFill>
        <p:spPr>
          <a:xfrm>
            <a:off x="3467556" y="891528"/>
            <a:ext cx="8056578" cy="5733389"/>
          </a:xfrm>
        </p:spPr>
      </p:pic>
      <p:sp>
        <p:nvSpPr>
          <p:cNvPr id="3" name="Footer Placeholder 2"/>
          <p:cNvSpPr>
            <a:spLocks noGrp="1"/>
          </p:cNvSpPr>
          <p:nvPr>
            <p:ph type="ftr" sz="quarter" idx="11"/>
          </p:nvPr>
        </p:nvSpPr>
        <p:spPr>
          <a:xfrm>
            <a:off x="401702" y="6106986"/>
            <a:ext cx="6297612" cy="365125"/>
          </a:xfrm>
        </p:spPr>
        <p:txBody>
          <a:bodyPr/>
          <a:lstStyle/>
          <a:p>
            <a:r>
              <a:rPr lang="en-US" dirty="0" smtClean="0"/>
              <a:t>EECT 111-50c Lab Notebook</a:t>
            </a:r>
            <a:endParaRPr lang="en-US" dirty="0"/>
          </a:p>
        </p:txBody>
      </p:sp>
      <p:sp>
        <p:nvSpPr>
          <p:cNvPr id="8" name="TextBox 7"/>
          <p:cNvSpPr txBox="1"/>
          <p:nvPr/>
        </p:nvSpPr>
        <p:spPr>
          <a:xfrm>
            <a:off x="2246268" y="1401787"/>
            <a:ext cx="419667" cy="369332"/>
          </a:xfrm>
          <a:prstGeom prst="rect">
            <a:avLst/>
          </a:prstGeom>
          <a:noFill/>
          <a:ln w="28575">
            <a:solidFill>
              <a:schemeClr val="tx1"/>
            </a:solidFill>
          </a:ln>
        </p:spPr>
        <p:txBody>
          <a:bodyPr wrap="none" rtlCol="0">
            <a:spAutoFit/>
          </a:bodyPr>
          <a:lstStyle/>
          <a:p>
            <a:r>
              <a:rPr lang="en-US" dirty="0" smtClean="0"/>
              <a:t>RT</a:t>
            </a:r>
            <a:endParaRPr lang="en-US" dirty="0"/>
          </a:p>
        </p:txBody>
      </p:sp>
      <p:sp>
        <p:nvSpPr>
          <p:cNvPr id="9" name="TextBox 8"/>
          <p:cNvSpPr txBox="1"/>
          <p:nvPr/>
        </p:nvSpPr>
        <p:spPr>
          <a:xfrm>
            <a:off x="2288138" y="2011800"/>
            <a:ext cx="354584" cy="369332"/>
          </a:xfrm>
          <a:prstGeom prst="rect">
            <a:avLst/>
          </a:prstGeom>
          <a:noFill/>
          <a:ln w="28575">
            <a:solidFill>
              <a:schemeClr val="tx1"/>
            </a:solidFill>
          </a:ln>
        </p:spPr>
        <p:txBody>
          <a:bodyPr wrap="none" rtlCol="0">
            <a:spAutoFit/>
          </a:bodyPr>
          <a:lstStyle/>
          <a:p>
            <a:r>
              <a:rPr lang="en-US" dirty="0" smtClean="0"/>
              <a:t>IT</a:t>
            </a:r>
            <a:endParaRPr lang="en-US" dirty="0"/>
          </a:p>
        </p:txBody>
      </p:sp>
      <p:sp>
        <p:nvSpPr>
          <p:cNvPr id="10" name="TextBox 9"/>
          <p:cNvSpPr txBox="1"/>
          <p:nvPr/>
        </p:nvSpPr>
        <p:spPr>
          <a:xfrm>
            <a:off x="2236938" y="2762240"/>
            <a:ext cx="438325" cy="369332"/>
          </a:xfrm>
          <a:prstGeom prst="rect">
            <a:avLst/>
          </a:prstGeom>
          <a:noFill/>
          <a:ln w="28575">
            <a:solidFill>
              <a:schemeClr val="tx1"/>
            </a:solidFill>
          </a:ln>
        </p:spPr>
        <p:txBody>
          <a:bodyPr wrap="none" rtlCol="0">
            <a:spAutoFit/>
          </a:bodyPr>
          <a:lstStyle/>
          <a:p>
            <a:r>
              <a:rPr lang="en-US" dirty="0" smtClean="0"/>
              <a:t>VA</a:t>
            </a:r>
            <a:endParaRPr lang="en-US" dirty="0"/>
          </a:p>
        </p:txBody>
      </p:sp>
      <p:sp>
        <p:nvSpPr>
          <p:cNvPr id="11" name="TextBox 10"/>
          <p:cNvSpPr txBox="1"/>
          <p:nvPr/>
        </p:nvSpPr>
        <p:spPr>
          <a:xfrm>
            <a:off x="2226874" y="4735563"/>
            <a:ext cx="437492" cy="369332"/>
          </a:xfrm>
          <a:prstGeom prst="rect">
            <a:avLst/>
          </a:prstGeom>
          <a:noFill/>
          <a:ln w="28575">
            <a:solidFill>
              <a:schemeClr val="tx1"/>
            </a:solidFill>
          </a:ln>
        </p:spPr>
        <p:txBody>
          <a:bodyPr wrap="none" rtlCol="0">
            <a:spAutoFit/>
          </a:bodyPr>
          <a:lstStyle/>
          <a:p>
            <a:r>
              <a:rPr lang="en-US" dirty="0" smtClean="0"/>
              <a:t>VC</a:t>
            </a:r>
            <a:endParaRPr lang="en-US" dirty="0"/>
          </a:p>
        </p:txBody>
      </p:sp>
      <p:sp>
        <p:nvSpPr>
          <p:cNvPr id="12" name="TextBox 11"/>
          <p:cNvSpPr txBox="1"/>
          <p:nvPr/>
        </p:nvSpPr>
        <p:spPr>
          <a:xfrm>
            <a:off x="2223220" y="5289720"/>
            <a:ext cx="441146" cy="369332"/>
          </a:xfrm>
          <a:prstGeom prst="rect">
            <a:avLst/>
          </a:prstGeom>
          <a:noFill/>
          <a:ln w="28575">
            <a:solidFill>
              <a:schemeClr val="tx1"/>
            </a:solidFill>
          </a:ln>
        </p:spPr>
        <p:txBody>
          <a:bodyPr wrap="none" rtlCol="0">
            <a:spAutoFit/>
          </a:bodyPr>
          <a:lstStyle/>
          <a:p>
            <a:r>
              <a:rPr lang="en-US" dirty="0" smtClean="0"/>
              <a:t>VB</a:t>
            </a:r>
            <a:endParaRPr lang="en-US" dirty="0"/>
          </a:p>
        </p:txBody>
      </p:sp>
      <p:sp>
        <p:nvSpPr>
          <p:cNvPr id="13" name="Oval 12"/>
          <p:cNvSpPr/>
          <p:nvPr/>
        </p:nvSpPr>
        <p:spPr>
          <a:xfrm>
            <a:off x="3634345" y="1137790"/>
            <a:ext cx="1458097" cy="3247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9893845" y="4107530"/>
            <a:ext cx="1458097" cy="3247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398861" y="4058104"/>
            <a:ext cx="1458097" cy="3247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9893845" y="1300145"/>
            <a:ext cx="1458097" cy="3247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535010" y="1407921"/>
            <a:ext cx="1458097" cy="3247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a:stCxn id="8" idx="3"/>
            <a:endCxn id="13" idx="4"/>
          </p:cNvCxnSpPr>
          <p:nvPr/>
        </p:nvCxnSpPr>
        <p:spPr>
          <a:xfrm flipV="1">
            <a:off x="2665935" y="1462500"/>
            <a:ext cx="1697459" cy="123953"/>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2" idx="3"/>
            <a:endCxn id="14" idx="2"/>
          </p:cNvCxnSpPr>
          <p:nvPr/>
        </p:nvCxnSpPr>
        <p:spPr>
          <a:xfrm flipV="1">
            <a:off x="2664366" y="4269885"/>
            <a:ext cx="7229479" cy="1204501"/>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0" idx="3"/>
            <a:endCxn id="16" idx="2"/>
          </p:cNvCxnSpPr>
          <p:nvPr/>
        </p:nvCxnSpPr>
        <p:spPr>
          <a:xfrm flipV="1">
            <a:off x="2675263" y="1462500"/>
            <a:ext cx="7218582" cy="1484406"/>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1" idx="3"/>
            <a:endCxn id="15" idx="2"/>
          </p:cNvCxnSpPr>
          <p:nvPr/>
        </p:nvCxnSpPr>
        <p:spPr>
          <a:xfrm flipV="1">
            <a:off x="2664366" y="4220459"/>
            <a:ext cx="3734495" cy="69977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9" idx="3"/>
            <a:endCxn id="17" idx="2"/>
          </p:cNvCxnSpPr>
          <p:nvPr/>
        </p:nvCxnSpPr>
        <p:spPr>
          <a:xfrm flipV="1">
            <a:off x="2642722" y="1570276"/>
            <a:ext cx="3892288" cy="62619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4" name="Title 1"/>
          <p:cNvSpPr>
            <a:spLocks noGrp="1"/>
          </p:cNvSpPr>
          <p:nvPr>
            <p:ph type="title"/>
          </p:nvPr>
        </p:nvSpPr>
        <p:spPr>
          <a:xfrm>
            <a:off x="71914" y="22652"/>
            <a:ext cx="11555309" cy="1462013"/>
          </a:xfrm>
        </p:spPr>
        <p:txBody>
          <a:bodyPr>
            <a:normAutofit/>
          </a:bodyPr>
          <a:lstStyle/>
          <a:p>
            <a:r>
              <a:rPr lang="en-US" dirty="0" smtClean="0"/>
              <a:t>Lab 3 – Series Resistors Current and Voltage</a:t>
            </a:r>
            <a:br>
              <a:rPr lang="en-US" dirty="0" smtClean="0"/>
            </a:br>
            <a:r>
              <a:rPr lang="en-US" dirty="0" smtClean="0"/>
              <a:t>SIMULATION:</a:t>
            </a:r>
            <a:endParaRPr lang="en-US" dirty="0"/>
          </a:p>
        </p:txBody>
      </p:sp>
      <p:sp>
        <p:nvSpPr>
          <p:cNvPr id="35" name="Slide Number Placeholder 34"/>
          <p:cNvSpPr>
            <a:spLocks noGrp="1"/>
          </p:cNvSpPr>
          <p:nvPr>
            <p:ph type="sldNum" sz="quarter" idx="12"/>
          </p:nvPr>
        </p:nvSpPr>
        <p:spPr/>
        <p:txBody>
          <a:bodyPr/>
          <a:lstStyle/>
          <a:p>
            <a:fld id="{02F5106F-FE9C-4CEA-B66C-F71DEFA97EDD}" type="slidenum">
              <a:rPr lang="en-US" smtClean="0"/>
              <a:t>22</a:t>
            </a:fld>
            <a:endParaRPr lang="en-US"/>
          </a:p>
        </p:txBody>
      </p:sp>
    </p:spTree>
    <p:extLst>
      <p:ext uri="{BB962C8B-B14F-4D97-AF65-F5344CB8AC3E}">
        <p14:creationId xmlns:p14="http://schemas.microsoft.com/office/powerpoint/2010/main" val="10082558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1" y="92002"/>
            <a:ext cx="9601196" cy="1303867"/>
          </a:xfrm>
        </p:spPr>
        <p:txBody>
          <a:bodyPr/>
          <a:lstStyle/>
          <a:p>
            <a:r>
              <a:rPr lang="en-US" dirty="0" smtClean="0">
                <a:latin typeface="Agency FB" panose="020B0503020202020204" pitchFamily="34" charset="0"/>
              </a:rPr>
              <a:t>Lab 3 DATA</a:t>
            </a:r>
            <a:r>
              <a:rPr lang="en-US" dirty="0" smtClean="0"/>
              <a:t>:</a:t>
            </a:r>
            <a:endParaRPr lang="en-US" dirty="0"/>
          </a:p>
        </p:txBody>
      </p:sp>
      <p:pic>
        <p:nvPicPr>
          <p:cNvPr id="7" name="Content Placeholder 6"/>
          <p:cNvPicPr>
            <a:picLocks noGrp="1" noChangeAspect="1"/>
          </p:cNvPicPr>
          <p:nvPr>
            <p:ph idx="1"/>
          </p:nvPr>
        </p:nvPicPr>
        <p:blipFill>
          <a:blip r:embed="rId2"/>
          <a:stretch>
            <a:fillRect/>
          </a:stretch>
        </p:blipFill>
        <p:spPr>
          <a:xfrm>
            <a:off x="838199" y="1023336"/>
            <a:ext cx="10515600" cy="4945664"/>
          </a:xfrm>
          <a:prstGeom prst="rect">
            <a:avLst/>
          </a:prstGeom>
        </p:spPr>
      </p:pic>
      <p:sp>
        <p:nvSpPr>
          <p:cNvPr id="3" name="Footer Placeholder 2"/>
          <p:cNvSpPr>
            <a:spLocks noGrp="1"/>
          </p:cNvSpPr>
          <p:nvPr>
            <p:ph type="ftr" sz="quarter" idx="11"/>
          </p:nvPr>
        </p:nvSpPr>
        <p:spPr/>
        <p:txBody>
          <a:bodyPr/>
          <a:lstStyle/>
          <a:p>
            <a:r>
              <a:rPr lang="en-US" smtClean="0"/>
              <a:t>EECT 111-50c Lab Notebook</a:t>
            </a:r>
            <a:endParaRPr lang="en-US"/>
          </a:p>
        </p:txBody>
      </p:sp>
      <p:sp>
        <p:nvSpPr>
          <p:cNvPr id="4" name="Slide Number Placeholder 3"/>
          <p:cNvSpPr>
            <a:spLocks noGrp="1"/>
          </p:cNvSpPr>
          <p:nvPr>
            <p:ph type="sldNum" sz="quarter" idx="12"/>
          </p:nvPr>
        </p:nvSpPr>
        <p:spPr/>
        <p:txBody>
          <a:bodyPr/>
          <a:lstStyle/>
          <a:p>
            <a:fld id="{02F5106F-FE9C-4CEA-B66C-F71DEFA97EDD}" type="slidenum">
              <a:rPr lang="en-US" smtClean="0"/>
              <a:t>23</a:t>
            </a:fld>
            <a:endParaRPr lang="en-US"/>
          </a:p>
        </p:txBody>
      </p:sp>
    </p:spTree>
    <p:extLst>
      <p:ext uri="{BB962C8B-B14F-4D97-AF65-F5344CB8AC3E}">
        <p14:creationId xmlns:p14="http://schemas.microsoft.com/office/powerpoint/2010/main" val="30998987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677334" y="2657119"/>
            <a:ext cx="10515600" cy="1881930"/>
          </a:xfrm>
        </p:spPr>
        <p:txBody>
          <a:bodyPr>
            <a:normAutofit/>
          </a:bodyPr>
          <a:lstStyle/>
          <a:p>
            <a:pPr>
              <a:buFont typeface="Wingdings" panose="05000000000000000000" pitchFamily="2" charset="2"/>
              <a:buChar char="Ø"/>
            </a:pPr>
            <a:r>
              <a:rPr lang="en-US" sz="2000" dirty="0" smtClean="0"/>
              <a:t>The </a:t>
            </a:r>
            <a:r>
              <a:rPr lang="en-US" sz="2000" dirty="0"/>
              <a:t>measured resistance values were all within tolerance of the nominal </a:t>
            </a:r>
            <a:r>
              <a:rPr lang="en-US" sz="2000" dirty="0" smtClean="0"/>
              <a:t>values. </a:t>
            </a:r>
          </a:p>
          <a:p>
            <a:pPr>
              <a:buFont typeface="Wingdings" panose="05000000000000000000" pitchFamily="2" charset="2"/>
              <a:buChar char="Ø"/>
            </a:pPr>
            <a:r>
              <a:rPr lang="en-US" sz="2000" dirty="0" smtClean="0"/>
              <a:t>The Measured, calculated and simulated values all had very similar magnitudes.</a:t>
            </a:r>
          </a:p>
          <a:p>
            <a:pPr>
              <a:buFont typeface="Wingdings" panose="05000000000000000000" pitchFamily="2" charset="2"/>
              <a:buChar char="Ø"/>
            </a:pPr>
            <a:r>
              <a:rPr lang="en-US" sz="2000" dirty="0" smtClean="0"/>
              <a:t>Using Ohm’s Law it was possible to make all of the calculations necessary.</a:t>
            </a:r>
            <a:endParaRPr lang="en-US" sz="2000" dirty="0"/>
          </a:p>
        </p:txBody>
      </p:sp>
      <p:sp>
        <p:nvSpPr>
          <p:cNvPr id="2" name="Footer Placeholder 1"/>
          <p:cNvSpPr>
            <a:spLocks noGrp="1"/>
          </p:cNvSpPr>
          <p:nvPr>
            <p:ph type="ftr" sz="quarter" idx="11"/>
          </p:nvPr>
        </p:nvSpPr>
        <p:spPr/>
        <p:txBody>
          <a:bodyPr/>
          <a:lstStyle/>
          <a:p>
            <a:r>
              <a:rPr lang="en-US" smtClean="0"/>
              <a:t>EECT 111-50c Lab Notebook</a:t>
            </a:r>
            <a:endParaRPr lang="en-US"/>
          </a:p>
        </p:txBody>
      </p:sp>
      <p:sp>
        <p:nvSpPr>
          <p:cNvPr id="5" name="Title 1"/>
          <p:cNvSpPr>
            <a:spLocks noGrp="1"/>
          </p:cNvSpPr>
          <p:nvPr>
            <p:ph type="title"/>
          </p:nvPr>
        </p:nvSpPr>
        <p:spPr>
          <a:xfrm>
            <a:off x="677334" y="609600"/>
            <a:ext cx="8596668" cy="1320800"/>
          </a:xfrm>
        </p:spPr>
        <p:txBody>
          <a:bodyPr/>
          <a:lstStyle/>
          <a:p>
            <a:r>
              <a:rPr lang="en-US" dirty="0" smtClean="0"/>
              <a:t>Lab 3 – Series Resistors Current and Voltage, Observations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2909" y="4245061"/>
            <a:ext cx="3438525" cy="1333500"/>
          </a:xfrm>
          <a:prstGeom prst="rect">
            <a:avLst/>
          </a:prstGeom>
        </p:spPr>
      </p:pic>
      <p:sp>
        <p:nvSpPr>
          <p:cNvPr id="4" name="TextBox 3"/>
          <p:cNvSpPr txBox="1"/>
          <p:nvPr/>
        </p:nvSpPr>
        <p:spPr>
          <a:xfrm>
            <a:off x="2027465" y="4542479"/>
            <a:ext cx="1385444" cy="369332"/>
          </a:xfrm>
          <a:prstGeom prst="rect">
            <a:avLst/>
          </a:prstGeom>
          <a:noFill/>
        </p:spPr>
        <p:txBody>
          <a:bodyPr wrap="none" rtlCol="0">
            <a:spAutoFit/>
          </a:bodyPr>
          <a:lstStyle/>
          <a:p>
            <a:r>
              <a:rPr lang="en-US" dirty="0" smtClean="0"/>
              <a:t>Ohm’s Law:</a:t>
            </a:r>
            <a:endParaRPr lang="en-US" dirty="0"/>
          </a:p>
        </p:txBody>
      </p:sp>
      <p:sp>
        <p:nvSpPr>
          <p:cNvPr id="8" name="Slide Number Placeholder 7"/>
          <p:cNvSpPr>
            <a:spLocks noGrp="1"/>
          </p:cNvSpPr>
          <p:nvPr>
            <p:ph type="sldNum" sz="quarter" idx="12"/>
          </p:nvPr>
        </p:nvSpPr>
        <p:spPr/>
        <p:txBody>
          <a:bodyPr/>
          <a:lstStyle/>
          <a:p>
            <a:fld id="{02F5106F-FE9C-4CEA-B66C-F71DEFA97EDD}" type="slidenum">
              <a:rPr lang="en-US" smtClean="0"/>
              <a:t>24</a:t>
            </a:fld>
            <a:endParaRPr lang="en-US"/>
          </a:p>
        </p:txBody>
      </p:sp>
    </p:spTree>
    <p:extLst>
      <p:ext uri="{BB962C8B-B14F-4D97-AF65-F5344CB8AC3E}">
        <p14:creationId xmlns:p14="http://schemas.microsoft.com/office/powerpoint/2010/main" val="11404901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EECT 111-50c Lab Notebook</a:t>
            </a:r>
            <a:endParaRPr lang="en-US"/>
          </a:p>
        </p:txBody>
      </p:sp>
      <p:sp>
        <p:nvSpPr>
          <p:cNvPr id="5" name="Title 1"/>
          <p:cNvSpPr>
            <a:spLocks noGrp="1"/>
          </p:cNvSpPr>
          <p:nvPr>
            <p:ph type="title"/>
          </p:nvPr>
        </p:nvSpPr>
        <p:spPr>
          <a:xfrm>
            <a:off x="677334" y="609600"/>
            <a:ext cx="8596668" cy="1320800"/>
          </a:xfrm>
        </p:spPr>
        <p:txBody>
          <a:bodyPr/>
          <a:lstStyle/>
          <a:p>
            <a:r>
              <a:rPr lang="en-US" dirty="0" smtClean="0"/>
              <a:t>Lab 3 – Series Resistors Current and Voltage, Conclusion</a:t>
            </a:r>
            <a:endParaRPr lang="en-US" dirty="0"/>
          </a:p>
        </p:txBody>
      </p:sp>
      <p:sp>
        <p:nvSpPr>
          <p:cNvPr id="6" name="Content Placeholder 2"/>
          <p:cNvSpPr txBox="1">
            <a:spLocks/>
          </p:cNvSpPr>
          <p:nvPr/>
        </p:nvSpPr>
        <p:spPr>
          <a:xfrm>
            <a:off x="677334" y="2694983"/>
            <a:ext cx="10515600" cy="25854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buFont typeface="Wingdings" panose="05000000000000000000" pitchFamily="2" charset="2"/>
              <a:buChar char="v"/>
            </a:pPr>
            <a:r>
              <a:rPr lang="en-US" sz="2000" dirty="0" smtClean="0"/>
              <a:t>The Calculated, simulated and measured results all agreed with one another and demonstrated that each was a viable option to find the total current and voltage drops in a series of resistors. </a:t>
            </a:r>
            <a:endParaRPr lang="en-US" dirty="0"/>
          </a:p>
        </p:txBody>
      </p:sp>
      <p:sp>
        <p:nvSpPr>
          <p:cNvPr id="7" name="Slide Number Placeholder 6"/>
          <p:cNvSpPr>
            <a:spLocks noGrp="1"/>
          </p:cNvSpPr>
          <p:nvPr>
            <p:ph type="sldNum" sz="quarter" idx="12"/>
          </p:nvPr>
        </p:nvSpPr>
        <p:spPr/>
        <p:txBody>
          <a:bodyPr/>
          <a:lstStyle/>
          <a:p>
            <a:fld id="{02F5106F-FE9C-4CEA-B66C-F71DEFA97EDD}" type="slidenum">
              <a:rPr lang="en-US" smtClean="0"/>
              <a:t>25</a:t>
            </a:fld>
            <a:endParaRPr lang="en-US"/>
          </a:p>
        </p:txBody>
      </p:sp>
    </p:spTree>
    <p:extLst>
      <p:ext uri="{BB962C8B-B14F-4D97-AF65-F5344CB8AC3E}">
        <p14:creationId xmlns:p14="http://schemas.microsoft.com/office/powerpoint/2010/main" val="2494648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latin typeface="OCR A Extended" panose="02010509020102010303" pitchFamily="50" charset="0"/>
              </a:rPr>
              <a:t>LAB 4:Black Box Design (Series)</a:t>
            </a:r>
            <a:endParaRPr lang="en-US" dirty="0">
              <a:latin typeface="OCR A Extended" panose="02010509020102010303" pitchFamily="50" charset="0"/>
            </a:endParaRPr>
          </a:p>
        </p:txBody>
      </p:sp>
      <p:sp>
        <p:nvSpPr>
          <p:cNvPr id="6" name="Subtitle 2"/>
          <p:cNvSpPr>
            <a:spLocks noGrp="1"/>
          </p:cNvSpPr>
          <p:nvPr>
            <p:ph type="subTitle" idx="1"/>
          </p:nvPr>
        </p:nvSpPr>
        <p:spPr>
          <a:xfrm>
            <a:off x="1507067" y="4050833"/>
            <a:ext cx="7766936" cy="1779812"/>
          </a:xfrm>
        </p:spPr>
        <p:txBody>
          <a:bodyPr>
            <a:normAutofit fontScale="92500" lnSpcReduction="10000"/>
          </a:bodyPr>
          <a:lstStyle/>
          <a:p>
            <a:pPr algn="ctr"/>
            <a:r>
              <a:rPr lang="en-US" dirty="0" smtClean="0"/>
              <a:t>Josiah Abel</a:t>
            </a:r>
          </a:p>
          <a:p>
            <a:pPr algn="ctr"/>
            <a:r>
              <a:rPr lang="en-US" dirty="0" smtClean="0"/>
              <a:t>Date: 2/12/2015</a:t>
            </a:r>
          </a:p>
          <a:p>
            <a:pPr algn="ctr"/>
            <a:r>
              <a:rPr lang="en-US" dirty="0" smtClean="0"/>
              <a:t>Lab Partners: Dakota Johnson and Cody Fletcher</a:t>
            </a:r>
          </a:p>
          <a:p>
            <a:pPr algn="ctr"/>
            <a:r>
              <a:rPr lang="en-US" dirty="0" smtClean="0"/>
              <a:t>Lab Bench # 6</a:t>
            </a:r>
          </a:p>
          <a:p>
            <a:pPr algn="ctr"/>
            <a:r>
              <a:rPr lang="en-US" dirty="0" smtClean="0"/>
              <a:t>EECT 111 </a:t>
            </a:r>
            <a:endParaRPr lang="en-US" dirty="0"/>
          </a:p>
        </p:txBody>
      </p:sp>
      <p:sp>
        <p:nvSpPr>
          <p:cNvPr id="8" name="Footer Placeholder 7"/>
          <p:cNvSpPr>
            <a:spLocks noGrp="1"/>
          </p:cNvSpPr>
          <p:nvPr>
            <p:ph type="ftr" sz="quarter" idx="11"/>
          </p:nvPr>
        </p:nvSpPr>
        <p:spPr/>
        <p:txBody>
          <a:bodyPr/>
          <a:lstStyle/>
          <a:p>
            <a:r>
              <a:rPr lang="en-US" smtClean="0"/>
              <a:t>EECT 111-50c Lab Notebook</a:t>
            </a:r>
            <a:endParaRPr lang="en-US"/>
          </a:p>
        </p:txBody>
      </p:sp>
      <p:sp>
        <p:nvSpPr>
          <p:cNvPr id="3" name="Slide Number Placeholder 2"/>
          <p:cNvSpPr>
            <a:spLocks noGrp="1"/>
          </p:cNvSpPr>
          <p:nvPr>
            <p:ph type="sldNum" sz="quarter" idx="12"/>
          </p:nvPr>
        </p:nvSpPr>
        <p:spPr/>
        <p:txBody>
          <a:bodyPr/>
          <a:lstStyle/>
          <a:p>
            <a:fld id="{02F5106F-FE9C-4CEA-B66C-F71DEFA97EDD}" type="slidenum">
              <a:rPr lang="en-US" smtClean="0"/>
              <a:t>26</a:t>
            </a:fld>
            <a:endParaRPr lang="en-US"/>
          </a:p>
        </p:txBody>
      </p:sp>
    </p:spTree>
    <p:extLst>
      <p:ext uri="{BB962C8B-B14F-4D97-AF65-F5344CB8AC3E}">
        <p14:creationId xmlns:p14="http://schemas.microsoft.com/office/powerpoint/2010/main" val="104651353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838200" y="1730242"/>
            <a:ext cx="10515600" cy="116659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t>OBJECTIVE: </a:t>
            </a:r>
            <a:r>
              <a:rPr lang="en-US" sz="2000" dirty="0" smtClean="0"/>
              <a:t>To create a series circuit that meets the design specifications for Voltage and Current in the circuit.</a:t>
            </a:r>
            <a:endParaRPr lang="en-US" dirty="0"/>
          </a:p>
        </p:txBody>
      </p:sp>
      <p:sp>
        <p:nvSpPr>
          <p:cNvPr id="5" name="Content Placeholder 2"/>
          <p:cNvSpPr txBox="1">
            <a:spLocks/>
          </p:cNvSpPr>
          <p:nvPr/>
        </p:nvSpPr>
        <p:spPr>
          <a:xfrm>
            <a:off x="838200" y="3059668"/>
            <a:ext cx="10515600" cy="25074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t>-MATERIALS-</a:t>
            </a:r>
          </a:p>
          <a:p>
            <a:pPr>
              <a:buFont typeface="Wingdings" panose="05000000000000000000" pitchFamily="2" charset="2"/>
              <a:buChar char="q"/>
            </a:pPr>
            <a:r>
              <a:rPr lang="en-US" sz="2000" dirty="0" smtClean="0"/>
              <a:t>Digital </a:t>
            </a:r>
            <a:r>
              <a:rPr lang="en-US" sz="2000" dirty="0" err="1" smtClean="0"/>
              <a:t>Multimeter</a:t>
            </a:r>
            <a:r>
              <a:rPr lang="en-US" sz="2000" dirty="0" smtClean="0"/>
              <a:t>, GW INSTEK GDM-8245, Serial #: CL860332</a:t>
            </a:r>
          </a:p>
          <a:p>
            <a:pPr>
              <a:buFont typeface="Wingdings" panose="05000000000000000000" pitchFamily="2" charset="2"/>
              <a:buChar char="q"/>
            </a:pPr>
            <a:r>
              <a:rPr lang="en-US" sz="2000" dirty="0" smtClean="0"/>
              <a:t>NI ELVIS II+, breadboard, Serial #: 1677D1E</a:t>
            </a:r>
          </a:p>
          <a:p>
            <a:pPr>
              <a:buFont typeface="Wingdings" panose="05000000000000000000" pitchFamily="2" charset="2"/>
              <a:buChar char="q"/>
            </a:pPr>
            <a:r>
              <a:rPr lang="en-US" sz="2000" dirty="0"/>
              <a:t>3</a:t>
            </a:r>
            <a:r>
              <a:rPr lang="en-US" sz="2000" dirty="0" smtClean="0"/>
              <a:t> resistors, (100 </a:t>
            </a:r>
            <a:r>
              <a:rPr lang="el-GR" sz="2000" dirty="0" smtClean="0"/>
              <a:t>Ω</a:t>
            </a:r>
            <a:r>
              <a:rPr lang="en-US" sz="2000" dirty="0" smtClean="0"/>
              <a:t>, 470 </a:t>
            </a:r>
            <a:r>
              <a:rPr lang="el-GR" sz="2000" dirty="0" smtClean="0"/>
              <a:t>Ω</a:t>
            </a:r>
            <a:r>
              <a:rPr lang="en-US" sz="2000" dirty="0" smtClean="0"/>
              <a:t>, and 330 </a:t>
            </a:r>
            <a:r>
              <a:rPr lang="el-GR" sz="2000" dirty="0" smtClean="0"/>
              <a:t>Ω</a:t>
            </a:r>
            <a:r>
              <a:rPr lang="en-US" sz="2000" dirty="0" smtClean="0"/>
              <a:t>)</a:t>
            </a:r>
          </a:p>
          <a:p>
            <a:pPr>
              <a:buFont typeface="Wingdings" panose="05000000000000000000" pitchFamily="2" charset="2"/>
              <a:buChar char="q"/>
            </a:pPr>
            <a:r>
              <a:rPr lang="en-US" sz="2000" dirty="0" err="1" smtClean="0"/>
              <a:t>Multisim</a:t>
            </a:r>
            <a:r>
              <a:rPr lang="en-US" sz="2000" dirty="0" smtClean="0"/>
              <a:t> 13.0 Computer program</a:t>
            </a:r>
          </a:p>
          <a:p>
            <a:pPr>
              <a:buFont typeface="Wingdings" panose="05000000000000000000" pitchFamily="2" charset="2"/>
              <a:buChar char="q"/>
            </a:pPr>
            <a:r>
              <a:rPr lang="en-US" sz="2000" dirty="0"/>
              <a:t> </a:t>
            </a:r>
            <a:r>
              <a:rPr lang="en-US" sz="2000" dirty="0" smtClean="0"/>
              <a:t>Various Jumper Wires</a:t>
            </a:r>
          </a:p>
          <a:p>
            <a:pPr>
              <a:buFont typeface="Wingdings" panose="05000000000000000000" pitchFamily="2" charset="2"/>
              <a:buChar char="q"/>
            </a:pPr>
            <a:endParaRPr lang="en-US" sz="2000" dirty="0"/>
          </a:p>
        </p:txBody>
      </p:sp>
      <p:sp>
        <p:nvSpPr>
          <p:cNvPr id="6" name="Footer Placeholder 5"/>
          <p:cNvSpPr>
            <a:spLocks noGrp="1"/>
          </p:cNvSpPr>
          <p:nvPr>
            <p:ph type="ftr" sz="quarter" idx="11"/>
          </p:nvPr>
        </p:nvSpPr>
        <p:spPr/>
        <p:txBody>
          <a:bodyPr/>
          <a:lstStyle/>
          <a:p>
            <a:r>
              <a:rPr lang="en-US" dirty="0" smtClean="0"/>
              <a:t>EECT 111-50c Lab Notebook</a:t>
            </a:r>
            <a:endParaRPr lang="en-US" dirty="0"/>
          </a:p>
        </p:txBody>
      </p:sp>
      <p:sp>
        <p:nvSpPr>
          <p:cNvPr id="7" name="Title 1"/>
          <p:cNvSpPr txBox="1">
            <a:spLocks/>
          </p:cNvSpPr>
          <p:nvPr/>
        </p:nvSpPr>
        <p:spPr>
          <a:xfrm>
            <a:off x="677334" y="609600"/>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Lab 4 – Black Box Design (Series)</a:t>
            </a:r>
            <a:endParaRPr lang="en-US" dirty="0"/>
          </a:p>
        </p:txBody>
      </p:sp>
      <p:sp>
        <p:nvSpPr>
          <p:cNvPr id="2" name="Slide Number Placeholder 1"/>
          <p:cNvSpPr>
            <a:spLocks noGrp="1"/>
          </p:cNvSpPr>
          <p:nvPr>
            <p:ph type="sldNum" sz="quarter" idx="12"/>
          </p:nvPr>
        </p:nvSpPr>
        <p:spPr/>
        <p:txBody>
          <a:bodyPr/>
          <a:lstStyle/>
          <a:p>
            <a:fld id="{02F5106F-FE9C-4CEA-B66C-F71DEFA97EDD}" type="slidenum">
              <a:rPr lang="en-US" smtClean="0"/>
              <a:t>27</a:t>
            </a:fld>
            <a:endParaRPr lang="en-US"/>
          </a:p>
        </p:txBody>
      </p:sp>
    </p:spTree>
    <p:extLst>
      <p:ext uri="{BB962C8B-B14F-4D97-AF65-F5344CB8AC3E}">
        <p14:creationId xmlns:p14="http://schemas.microsoft.com/office/powerpoint/2010/main" val="16899787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838200" y="1795848"/>
            <a:ext cx="10515600" cy="312214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buFont typeface="Wingdings" panose="05000000000000000000" pitchFamily="2" charset="2"/>
              <a:buChar char="Ø"/>
            </a:pPr>
            <a:r>
              <a:rPr lang="en-US" sz="2000" dirty="0" smtClean="0"/>
              <a:t> A Circuit with three resistors in series has a Voltage of 9V and a total current of 10.00mA. Using the equation V/I = R, the total resistance needed to fulfill these specifications was determined. Three resistors were selected. When added together (Calculating RT of series circuit) these resistors were equivalent to the total resistance discovered earlier. </a:t>
            </a:r>
          </a:p>
        </p:txBody>
      </p:sp>
      <p:sp>
        <p:nvSpPr>
          <p:cNvPr id="6" name="Footer Placeholder 5"/>
          <p:cNvSpPr>
            <a:spLocks noGrp="1"/>
          </p:cNvSpPr>
          <p:nvPr>
            <p:ph type="ftr" sz="quarter" idx="11"/>
          </p:nvPr>
        </p:nvSpPr>
        <p:spPr/>
        <p:txBody>
          <a:bodyPr/>
          <a:lstStyle/>
          <a:p>
            <a:r>
              <a:rPr lang="en-US" smtClean="0"/>
              <a:t>EECT 111-50c Lab Notebook</a:t>
            </a:r>
            <a:endParaRPr lang="en-US"/>
          </a:p>
        </p:txBody>
      </p:sp>
      <p:sp>
        <p:nvSpPr>
          <p:cNvPr id="7" name="Title 1"/>
          <p:cNvSpPr txBox="1">
            <a:spLocks/>
          </p:cNvSpPr>
          <p:nvPr/>
        </p:nvSpPr>
        <p:spPr>
          <a:xfrm>
            <a:off x="677334" y="609600"/>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Lab 4 – Black Box Design (Series), Procedure</a:t>
            </a:r>
            <a:endParaRPr lang="en-US" dirty="0"/>
          </a:p>
        </p:txBody>
      </p:sp>
      <p:sp>
        <p:nvSpPr>
          <p:cNvPr id="2" name="Slide Number Placeholder 1"/>
          <p:cNvSpPr>
            <a:spLocks noGrp="1"/>
          </p:cNvSpPr>
          <p:nvPr>
            <p:ph type="sldNum" sz="quarter" idx="12"/>
          </p:nvPr>
        </p:nvSpPr>
        <p:spPr/>
        <p:txBody>
          <a:bodyPr/>
          <a:lstStyle/>
          <a:p>
            <a:fld id="{02F5106F-FE9C-4CEA-B66C-F71DEFA97EDD}" type="slidenum">
              <a:rPr lang="en-US" smtClean="0"/>
              <a:t>28</a:t>
            </a:fld>
            <a:endParaRPr lang="en-US"/>
          </a:p>
        </p:txBody>
      </p:sp>
    </p:spTree>
    <p:extLst>
      <p:ext uri="{BB962C8B-B14F-4D97-AF65-F5344CB8AC3E}">
        <p14:creationId xmlns:p14="http://schemas.microsoft.com/office/powerpoint/2010/main" val="10440191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9515537" cy="1320800"/>
          </a:xfrm>
        </p:spPr>
        <p:txBody>
          <a:bodyPr/>
          <a:lstStyle/>
          <a:p>
            <a:r>
              <a:rPr lang="en-US" dirty="0" smtClean="0"/>
              <a:t>Lab 4 – Black Box Design (Series), Simulation</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750948"/>
            <a:ext cx="5244754" cy="2804577"/>
          </a:xfrm>
        </p:spPr>
      </p:pic>
      <p:sp>
        <p:nvSpPr>
          <p:cNvPr id="3" name="Footer Placeholder 2"/>
          <p:cNvSpPr>
            <a:spLocks noGrp="1"/>
          </p:cNvSpPr>
          <p:nvPr>
            <p:ph type="ftr" sz="quarter" idx="11"/>
          </p:nvPr>
        </p:nvSpPr>
        <p:spPr/>
        <p:txBody>
          <a:bodyPr/>
          <a:lstStyle/>
          <a:p>
            <a:r>
              <a:rPr lang="en-US" smtClean="0"/>
              <a:t>EECT 111-50c Lab Notebook</a:t>
            </a:r>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1398" y="1750948"/>
            <a:ext cx="5132402" cy="3412139"/>
          </a:xfrm>
          <a:prstGeom prst="rect">
            <a:avLst/>
          </a:prstGeom>
        </p:spPr>
      </p:pic>
      <p:cxnSp>
        <p:nvCxnSpPr>
          <p:cNvPr id="11" name="Straight Arrow Connector 10"/>
          <p:cNvCxnSpPr/>
          <p:nvPr/>
        </p:nvCxnSpPr>
        <p:spPr>
          <a:xfrm flipH="1" flipV="1">
            <a:off x="1631092" y="2520779"/>
            <a:ext cx="230659" cy="7908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4609071" y="2520779"/>
            <a:ext cx="230659" cy="7908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6336728" y="2388973"/>
            <a:ext cx="583056" cy="180944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8031892" y="3229232"/>
            <a:ext cx="16476" cy="96919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7257535" y="3805881"/>
            <a:ext cx="1376180" cy="39254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10784252" y="3064476"/>
            <a:ext cx="50334" cy="10663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fld id="{02F5106F-FE9C-4CEA-B66C-F71DEFA97EDD}" type="slidenum">
              <a:rPr lang="en-US" smtClean="0"/>
              <a:t>29</a:t>
            </a:fld>
            <a:endParaRPr lang="en-US"/>
          </a:p>
        </p:txBody>
      </p:sp>
    </p:spTree>
    <p:extLst>
      <p:ext uri="{BB962C8B-B14F-4D97-AF65-F5344CB8AC3E}">
        <p14:creationId xmlns:p14="http://schemas.microsoft.com/office/powerpoint/2010/main" val="29745157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latin typeface="OCR A Extended" panose="02010509020102010303" pitchFamily="50" charset="0"/>
              </a:rPr>
              <a:t>LAB 1: Resistor Variability</a:t>
            </a:r>
            <a:endParaRPr lang="en-US" dirty="0">
              <a:latin typeface="OCR A Extended" panose="02010509020102010303" pitchFamily="50" charset="0"/>
            </a:endParaRPr>
          </a:p>
        </p:txBody>
      </p:sp>
      <p:sp>
        <p:nvSpPr>
          <p:cNvPr id="3" name="Subtitle 2"/>
          <p:cNvSpPr>
            <a:spLocks noGrp="1"/>
          </p:cNvSpPr>
          <p:nvPr>
            <p:ph type="subTitle" idx="1"/>
          </p:nvPr>
        </p:nvSpPr>
        <p:spPr>
          <a:xfrm>
            <a:off x="1507067" y="4050833"/>
            <a:ext cx="7766936" cy="2070268"/>
          </a:xfrm>
        </p:spPr>
        <p:txBody>
          <a:bodyPr>
            <a:normAutofit/>
          </a:bodyPr>
          <a:lstStyle/>
          <a:p>
            <a:pPr algn="ctr"/>
            <a:r>
              <a:rPr lang="en-US" dirty="0" smtClean="0"/>
              <a:t>Josiah Abel</a:t>
            </a:r>
          </a:p>
          <a:p>
            <a:pPr algn="ctr"/>
            <a:r>
              <a:rPr lang="en-US" dirty="0" smtClean="0"/>
              <a:t>Date: 1/15/2015</a:t>
            </a:r>
          </a:p>
          <a:p>
            <a:pPr algn="ctr"/>
            <a:r>
              <a:rPr lang="en-US" dirty="0" smtClean="0"/>
              <a:t>Lab Partners: Dakota Johnson and Alex Richards</a:t>
            </a:r>
          </a:p>
          <a:p>
            <a:pPr algn="ctr"/>
            <a:r>
              <a:rPr lang="en-US" dirty="0" smtClean="0"/>
              <a:t>Lab Bench # 1</a:t>
            </a:r>
          </a:p>
          <a:p>
            <a:pPr algn="ctr"/>
            <a:r>
              <a:rPr lang="en-US" dirty="0" smtClean="0"/>
              <a:t>EECT 111 </a:t>
            </a:r>
            <a:endParaRPr lang="en-US" dirty="0"/>
          </a:p>
        </p:txBody>
      </p:sp>
      <p:sp>
        <p:nvSpPr>
          <p:cNvPr id="9" name="Footer Placeholder 8"/>
          <p:cNvSpPr>
            <a:spLocks noGrp="1"/>
          </p:cNvSpPr>
          <p:nvPr>
            <p:ph type="ftr" sz="quarter" idx="11"/>
          </p:nvPr>
        </p:nvSpPr>
        <p:spPr/>
        <p:txBody>
          <a:bodyPr/>
          <a:lstStyle/>
          <a:p>
            <a:r>
              <a:rPr lang="en-US" smtClean="0"/>
              <a:t>EECT 111-50c Lab Notebook</a:t>
            </a:r>
            <a:endParaRPr lang="en-US"/>
          </a:p>
        </p:txBody>
      </p:sp>
      <p:sp>
        <p:nvSpPr>
          <p:cNvPr id="4" name="Slide Number Placeholder 3"/>
          <p:cNvSpPr>
            <a:spLocks noGrp="1"/>
          </p:cNvSpPr>
          <p:nvPr>
            <p:ph type="sldNum" sz="quarter" idx="12"/>
          </p:nvPr>
        </p:nvSpPr>
        <p:spPr/>
        <p:txBody>
          <a:bodyPr/>
          <a:lstStyle/>
          <a:p>
            <a:fld id="{02F5106F-FE9C-4CEA-B66C-F71DEFA97EDD}" type="slidenum">
              <a:rPr lang="en-US" smtClean="0"/>
              <a:t>3</a:t>
            </a:fld>
            <a:endParaRPr lang="en-US"/>
          </a:p>
        </p:txBody>
      </p:sp>
    </p:spTree>
    <p:extLst>
      <p:ext uri="{BB962C8B-B14F-4D97-AF65-F5344CB8AC3E}">
        <p14:creationId xmlns:p14="http://schemas.microsoft.com/office/powerpoint/2010/main" val="567355513"/>
      </p:ext>
    </p:extLst>
  </p:cSld>
  <p:clrMapOvr>
    <a:masterClrMapping/>
  </p:clrMapOvr>
  <mc:AlternateContent xmlns:mc="http://schemas.openxmlformats.org/markup-compatibility/2006" xmlns:p14="http://schemas.microsoft.com/office/powerpoint/2010/main">
    <mc:Choice Requires="p14">
      <p:transition spd="slow" p14:dur="3500">
        <p14:vortex dir="r"/>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0840" t="17089" r="32516" b="19857"/>
          <a:stretch/>
        </p:blipFill>
        <p:spPr>
          <a:xfrm>
            <a:off x="677334" y="1351005"/>
            <a:ext cx="7234518" cy="4707622"/>
          </a:xfrm>
        </p:spPr>
      </p:pic>
      <p:sp>
        <p:nvSpPr>
          <p:cNvPr id="6" name="Footer Placeholder 5"/>
          <p:cNvSpPr>
            <a:spLocks noGrp="1"/>
          </p:cNvSpPr>
          <p:nvPr>
            <p:ph type="ftr" sz="quarter" idx="11"/>
          </p:nvPr>
        </p:nvSpPr>
        <p:spPr/>
        <p:txBody>
          <a:bodyPr/>
          <a:lstStyle/>
          <a:p>
            <a:r>
              <a:rPr lang="en-US" smtClean="0"/>
              <a:t>EECT 111-50c Lab Notebook</a:t>
            </a:r>
            <a:endParaRPr lang="en-US"/>
          </a:p>
        </p:txBody>
      </p:sp>
      <p:sp>
        <p:nvSpPr>
          <p:cNvPr id="8" name="Title 1"/>
          <p:cNvSpPr>
            <a:spLocks noGrp="1"/>
          </p:cNvSpPr>
          <p:nvPr>
            <p:ph type="title"/>
          </p:nvPr>
        </p:nvSpPr>
        <p:spPr>
          <a:xfrm>
            <a:off x="677334" y="609600"/>
            <a:ext cx="11234580" cy="741405"/>
          </a:xfrm>
        </p:spPr>
        <p:txBody>
          <a:bodyPr/>
          <a:lstStyle/>
          <a:p>
            <a:r>
              <a:rPr lang="en-US" dirty="0" smtClean="0"/>
              <a:t>Lab 4 – Black Box Design (Series), Setup/Pictures</a:t>
            </a:r>
            <a:endParaRPr lang="en-US" dirty="0"/>
          </a:p>
        </p:txBody>
      </p:sp>
      <p:sp>
        <p:nvSpPr>
          <p:cNvPr id="9" name="Slide Number Placeholder 8"/>
          <p:cNvSpPr>
            <a:spLocks noGrp="1"/>
          </p:cNvSpPr>
          <p:nvPr>
            <p:ph type="sldNum" sz="quarter" idx="12"/>
          </p:nvPr>
        </p:nvSpPr>
        <p:spPr/>
        <p:txBody>
          <a:bodyPr/>
          <a:lstStyle/>
          <a:p>
            <a:fld id="{02F5106F-FE9C-4CEA-B66C-F71DEFA97EDD}" type="slidenum">
              <a:rPr lang="en-US" smtClean="0"/>
              <a:t>30</a:t>
            </a:fld>
            <a:endParaRPr lang="en-US"/>
          </a:p>
        </p:txBody>
      </p:sp>
      <p:sp>
        <p:nvSpPr>
          <p:cNvPr id="2" name="Rectangle 1"/>
          <p:cNvSpPr/>
          <p:nvPr/>
        </p:nvSpPr>
        <p:spPr>
          <a:xfrm>
            <a:off x="5450946" y="2806700"/>
            <a:ext cx="886354" cy="4572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18848062">
            <a:off x="5450946" y="4490995"/>
            <a:ext cx="886354" cy="4572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rot="5400000">
            <a:off x="6911404" y="3745279"/>
            <a:ext cx="886354" cy="4572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a:stCxn id="18" idx="1"/>
            <a:endCxn id="2" idx="3"/>
          </p:cNvCxnSpPr>
          <p:nvPr/>
        </p:nvCxnSpPr>
        <p:spPr>
          <a:xfrm flipH="1">
            <a:off x="6337300" y="2849298"/>
            <a:ext cx="2364599" cy="18600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21" idx="1"/>
            <a:endCxn id="7" idx="2"/>
          </p:cNvCxnSpPr>
          <p:nvPr/>
        </p:nvCxnSpPr>
        <p:spPr>
          <a:xfrm flipH="1">
            <a:off x="6058191" y="4585458"/>
            <a:ext cx="2647327" cy="29332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20" idx="1"/>
            <a:endCxn id="11" idx="0"/>
          </p:cNvCxnSpPr>
          <p:nvPr/>
        </p:nvCxnSpPr>
        <p:spPr>
          <a:xfrm flipH="1">
            <a:off x="7583181" y="3717378"/>
            <a:ext cx="1118718" cy="2565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701899" y="2664632"/>
            <a:ext cx="870837" cy="369332"/>
          </a:xfrm>
          <a:prstGeom prst="rect">
            <a:avLst/>
          </a:prstGeom>
          <a:noFill/>
          <a:ln w="57150">
            <a:solidFill>
              <a:schemeClr val="accent2"/>
            </a:solidFill>
          </a:ln>
        </p:spPr>
        <p:txBody>
          <a:bodyPr wrap="square" rtlCol="0">
            <a:spAutoFit/>
          </a:bodyPr>
          <a:lstStyle/>
          <a:p>
            <a:pPr algn="ctr"/>
            <a:r>
              <a:rPr lang="en-US" dirty="0" smtClean="0"/>
              <a:t>100 </a:t>
            </a:r>
            <a:r>
              <a:rPr lang="el-GR" dirty="0" smtClean="0"/>
              <a:t>Ω</a:t>
            </a:r>
            <a:endParaRPr lang="en-US" dirty="0"/>
          </a:p>
        </p:txBody>
      </p:sp>
      <p:sp>
        <p:nvSpPr>
          <p:cNvPr id="20" name="TextBox 19"/>
          <p:cNvSpPr txBox="1"/>
          <p:nvPr/>
        </p:nvSpPr>
        <p:spPr>
          <a:xfrm>
            <a:off x="8701899" y="3532712"/>
            <a:ext cx="870837" cy="369332"/>
          </a:xfrm>
          <a:prstGeom prst="rect">
            <a:avLst/>
          </a:prstGeom>
          <a:noFill/>
          <a:ln w="57150">
            <a:solidFill>
              <a:schemeClr val="accent2"/>
            </a:solidFill>
          </a:ln>
        </p:spPr>
        <p:txBody>
          <a:bodyPr wrap="square" rtlCol="0">
            <a:spAutoFit/>
          </a:bodyPr>
          <a:lstStyle/>
          <a:p>
            <a:pPr algn="ctr"/>
            <a:r>
              <a:rPr lang="en-US" dirty="0" smtClean="0"/>
              <a:t>470 </a:t>
            </a:r>
            <a:r>
              <a:rPr lang="el-GR" dirty="0" smtClean="0"/>
              <a:t>Ω</a:t>
            </a:r>
            <a:endParaRPr lang="en-US" dirty="0"/>
          </a:p>
        </p:txBody>
      </p:sp>
      <p:sp>
        <p:nvSpPr>
          <p:cNvPr id="21" name="TextBox 20"/>
          <p:cNvSpPr txBox="1"/>
          <p:nvPr/>
        </p:nvSpPr>
        <p:spPr>
          <a:xfrm>
            <a:off x="8705518" y="4400792"/>
            <a:ext cx="870837" cy="369332"/>
          </a:xfrm>
          <a:prstGeom prst="rect">
            <a:avLst/>
          </a:prstGeom>
          <a:noFill/>
          <a:ln w="57150">
            <a:solidFill>
              <a:schemeClr val="accent2"/>
            </a:solidFill>
          </a:ln>
        </p:spPr>
        <p:txBody>
          <a:bodyPr wrap="square" rtlCol="0">
            <a:spAutoFit/>
          </a:bodyPr>
          <a:lstStyle/>
          <a:p>
            <a:pPr algn="ctr"/>
            <a:r>
              <a:rPr lang="en-US" dirty="0" smtClean="0"/>
              <a:t>330 </a:t>
            </a:r>
            <a:r>
              <a:rPr lang="el-GR" dirty="0" smtClean="0"/>
              <a:t>Ω</a:t>
            </a:r>
            <a:endParaRPr lang="en-US" dirty="0"/>
          </a:p>
        </p:txBody>
      </p:sp>
    </p:spTree>
    <p:extLst>
      <p:ext uri="{BB962C8B-B14F-4D97-AF65-F5344CB8AC3E}">
        <p14:creationId xmlns:p14="http://schemas.microsoft.com/office/powerpoint/2010/main" val="7474983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512997" y="2065187"/>
            <a:ext cx="11155344" cy="2560321"/>
          </a:xfrm>
          <a:prstGeom prst="rect">
            <a:avLst/>
          </a:prstGeom>
        </p:spPr>
      </p:pic>
      <p:sp>
        <p:nvSpPr>
          <p:cNvPr id="9" name="Title 1"/>
          <p:cNvSpPr txBox="1">
            <a:spLocks/>
          </p:cNvSpPr>
          <p:nvPr/>
        </p:nvSpPr>
        <p:spPr>
          <a:xfrm>
            <a:off x="832869" y="623308"/>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latin typeface="Agency FB" panose="020B0503020202020204" pitchFamily="34" charset="0"/>
              </a:rPr>
              <a:t>Lab 4 DATA</a:t>
            </a:r>
            <a:r>
              <a:rPr lang="en-US" dirty="0" smtClean="0"/>
              <a:t>:</a:t>
            </a:r>
            <a:endParaRPr lang="en-US" dirty="0"/>
          </a:p>
        </p:txBody>
      </p:sp>
      <p:sp>
        <p:nvSpPr>
          <p:cNvPr id="4" name="Footer Placeholder 3"/>
          <p:cNvSpPr>
            <a:spLocks noGrp="1"/>
          </p:cNvSpPr>
          <p:nvPr>
            <p:ph type="ftr" sz="quarter" idx="11"/>
          </p:nvPr>
        </p:nvSpPr>
        <p:spPr/>
        <p:txBody>
          <a:bodyPr/>
          <a:lstStyle/>
          <a:p>
            <a:r>
              <a:rPr lang="en-US" smtClean="0"/>
              <a:t>EECT 111-50c Lab Notebook</a:t>
            </a:r>
            <a:endParaRPr lang="en-US"/>
          </a:p>
        </p:txBody>
      </p:sp>
      <mc:AlternateContent xmlns:mc="http://schemas.openxmlformats.org/markup-compatibility/2006" xmlns:a14="http://schemas.microsoft.com/office/drawing/2010/main">
        <mc:Choice Requires="a14">
          <p:sp>
            <p:nvSpPr>
              <p:cNvPr id="3" name="TextBox 2"/>
              <p:cNvSpPr txBox="1"/>
              <p:nvPr/>
            </p:nvSpPr>
            <p:spPr>
              <a:xfrm>
                <a:off x="2417804" y="5158754"/>
                <a:ext cx="114274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m:t>
                      </m:r>
                      <m:r>
                        <a:rPr lang="en-US" b="0" i="1" smtClean="0">
                          <a:latin typeface="Cambria Math" panose="02040503050406030204" pitchFamily="18" charset="0"/>
                        </a:rPr>
                        <m:t>=</m:t>
                      </m:r>
                      <m:r>
                        <a:rPr lang="en-US" b="0" i="1" smtClean="0">
                          <a:latin typeface="Cambria Math" panose="02040503050406030204" pitchFamily="18" charset="0"/>
                        </a:rPr>
                        <m:t>𝐼</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𝑇</m:t>
                          </m:r>
                        </m:sub>
                      </m:sSub>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2417804" y="5158754"/>
                <a:ext cx="1142749" cy="276999"/>
              </a:xfrm>
              <a:prstGeom prst="rect">
                <a:avLst/>
              </a:prstGeom>
              <a:blipFill rotWithShape="0">
                <a:blip r:embed="rId3"/>
                <a:stretch>
                  <a:fillRect l="-4813" r="-535"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7500552" y="5158754"/>
                <a:ext cx="200817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𝑇</m:t>
                          </m:r>
                        </m:sub>
                      </m:sSub>
                      <m:r>
                        <a:rPr lang="en-US" b="0" i="1" smtClean="0">
                          <a:latin typeface="Cambria Math" panose="02040503050406030204" pitchFamily="18" charset="0"/>
                        </a:rPr>
                        <m:t>=</m:t>
                      </m:r>
                      <m:r>
                        <a:rPr lang="en-US" b="0" i="1" smtClean="0">
                          <a:latin typeface="Cambria Math" panose="02040503050406030204" pitchFamily="18" charset="0"/>
                        </a:rPr>
                        <m:t>𝑅</m:t>
                      </m:r>
                      <m:r>
                        <a:rPr lang="en-US" b="0" i="1" smtClean="0">
                          <a:latin typeface="Cambria Math" panose="02040503050406030204" pitchFamily="18" charset="0"/>
                        </a:rPr>
                        <m:t>1+</m:t>
                      </m:r>
                      <m:r>
                        <a:rPr lang="en-US" b="0" i="1" smtClean="0">
                          <a:latin typeface="Cambria Math" panose="02040503050406030204" pitchFamily="18" charset="0"/>
                        </a:rPr>
                        <m:t>𝑅</m:t>
                      </m:r>
                      <m:r>
                        <a:rPr lang="en-US" b="0" i="1" smtClean="0">
                          <a:latin typeface="Cambria Math" panose="02040503050406030204" pitchFamily="18" charset="0"/>
                        </a:rPr>
                        <m:t>2+</m:t>
                      </m:r>
                      <m:r>
                        <a:rPr lang="en-US" b="0" i="1" smtClean="0">
                          <a:latin typeface="Cambria Math" panose="02040503050406030204" pitchFamily="18" charset="0"/>
                        </a:rPr>
                        <m:t>𝑅</m:t>
                      </m:r>
                      <m:r>
                        <a:rPr lang="en-US" b="0" i="1" smtClean="0">
                          <a:latin typeface="Cambria Math" panose="02040503050406030204" pitchFamily="18" charset="0"/>
                        </a:rPr>
                        <m:t>3</m:t>
                      </m:r>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7500552" y="5158754"/>
                <a:ext cx="2008178" cy="276999"/>
              </a:xfrm>
              <a:prstGeom prst="rect">
                <a:avLst/>
              </a:prstGeom>
              <a:blipFill rotWithShape="0">
                <a:blip r:embed="rId4"/>
                <a:stretch>
                  <a:fillRect l="-2121" r="-2121" b="-15217"/>
                </a:stretch>
              </a:blipFill>
            </p:spPr>
            <p:txBody>
              <a:bodyPr/>
              <a:lstStyle/>
              <a:p>
                <a:r>
                  <a:rPr lang="en-US">
                    <a:noFill/>
                  </a:rPr>
                  <a:t> </a:t>
                </a:r>
              </a:p>
            </p:txBody>
          </p:sp>
        </mc:Fallback>
      </mc:AlternateContent>
      <p:sp>
        <p:nvSpPr>
          <p:cNvPr id="7" name="Slide Number Placeholder 6"/>
          <p:cNvSpPr>
            <a:spLocks noGrp="1"/>
          </p:cNvSpPr>
          <p:nvPr>
            <p:ph type="sldNum" sz="quarter" idx="12"/>
          </p:nvPr>
        </p:nvSpPr>
        <p:spPr/>
        <p:txBody>
          <a:bodyPr/>
          <a:lstStyle/>
          <a:p>
            <a:fld id="{02F5106F-FE9C-4CEA-B66C-F71DEFA97EDD}" type="slidenum">
              <a:rPr lang="en-US" smtClean="0"/>
              <a:t>31</a:t>
            </a:fld>
            <a:endParaRPr lang="en-US"/>
          </a:p>
        </p:txBody>
      </p:sp>
    </p:spTree>
    <p:extLst>
      <p:ext uri="{BB962C8B-B14F-4D97-AF65-F5344CB8AC3E}">
        <p14:creationId xmlns:p14="http://schemas.microsoft.com/office/powerpoint/2010/main" val="1596293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677334" y="2089919"/>
            <a:ext cx="10515600" cy="3742469"/>
          </a:xfrm>
        </p:spPr>
        <p:txBody>
          <a:bodyPr>
            <a:normAutofit/>
          </a:bodyPr>
          <a:lstStyle/>
          <a:p>
            <a:pPr>
              <a:buFont typeface="Wingdings" panose="05000000000000000000" pitchFamily="2" charset="2"/>
              <a:buChar char="Ø"/>
            </a:pPr>
            <a:r>
              <a:rPr lang="en-US" sz="2000" dirty="0" smtClean="0"/>
              <a:t>Measuring Current and voltage in a series circuit is easiest to accomplish if the circuit is both powered and grounded. </a:t>
            </a:r>
          </a:p>
          <a:p>
            <a:pPr>
              <a:buFont typeface="Wingdings" panose="05000000000000000000" pitchFamily="2" charset="2"/>
              <a:buChar char="Ø"/>
            </a:pPr>
            <a:r>
              <a:rPr lang="en-US" sz="2000" dirty="0" smtClean="0"/>
              <a:t>The Current throughout the entire circuit is the same. If the current were to be measured anywhere in the circuit the magnitude would be identical to any other location.</a:t>
            </a:r>
          </a:p>
          <a:p>
            <a:pPr>
              <a:buFont typeface="Wingdings" panose="05000000000000000000" pitchFamily="2" charset="2"/>
              <a:buChar char="Ø"/>
            </a:pPr>
            <a:r>
              <a:rPr lang="en-US" sz="2000" dirty="0" smtClean="0"/>
              <a:t>Using Ohm’s Law makes finding an unknown resistance quite easy if both the voltage and current are known.</a:t>
            </a:r>
            <a:endParaRPr lang="en-US" sz="2000" dirty="0"/>
          </a:p>
        </p:txBody>
      </p:sp>
      <p:sp>
        <p:nvSpPr>
          <p:cNvPr id="2" name="Footer Placeholder 1"/>
          <p:cNvSpPr>
            <a:spLocks noGrp="1"/>
          </p:cNvSpPr>
          <p:nvPr>
            <p:ph type="ftr" sz="quarter" idx="11"/>
          </p:nvPr>
        </p:nvSpPr>
        <p:spPr/>
        <p:txBody>
          <a:bodyPr/>
          <a:lstStyle/>
          <a:p>
            <a:r>
              <a:rPr lang="en-US" dirty="0" smtClean="0"/>
              <a:t>EECT 111-50c Lab Notebook</a:t>
            </a:r>
            <a:endParaRPr lang="en-US" dirty="0"/>
          </a:p>
        </p:txBody>
      </p:sp>
      <p:sp>
        <p:nvSpPr>
          <p:cNvPr id="5" name="Title 1"/>
          <p:cNvSpPr>
            <a:spLocks noGrp="1"/>
          </p:cNvSpPr>
          <p:nvPr>
            <p:ph type="title"/>
          </p:nvPr>
        </p:nvSpPr>
        <p:spPr>
          <a:xfrm>
            <a:off x="677334" y="609600"/>
            <a:ext cx="8596668" cy="1320800"/>
          </a:xfrm>
        </p:spPr>
        <p:txBody>
          <a:bodyPr/>
          <a:lstStyle/>
          <a:p>
            <a:r>
              <a:rPr lang="en-US" dirty="0" smtClean="0"/>
              <a:t>Lab 4 – Black Box Design (Series), Observations</a:t>
            </a:r>
            <a:endParaRPr lang="en-US" dirty="0"/>
          </a:p>
        </p:txBody>
      </p:sp>
      <p:sp>
        <p:nvSpPr>
          <p:cNvPr id="3" name="Slide Number Placeholder 2"/>
          <p:cNvSpPr>
            <a:spLocks noGrp="1"/>
          </p:cNvSpPr>
          <p:nvPr>
            <p:ph type="sldNum" sz="quarter" idx="12"/>
          </p:nvPr>
        </p:nvSpPr>
        <p:spPr/>
        <p:txBody>
          <a:bodyPr/>
          <a:lstStyle/>
          <a:p>
            <a:fld id="{02F5106F-FE9C-4CEA-B66C-F71DEFA97EDD}" type="slidenum">
              <a:rPr lang="en-US" smtClean="0"/>
              <a:t>32</a:t>
            </a:fld>
            <a:endParaRPr lang="en-US"/>
          </a:p>
        </p:txBody>
      </p:sp>
    </p:spTree>
    <p:extLst>
      <p:ext uri="{BB962C8B-B14F-4D97-AF65-F5344CB8AC3E}">
        <p14:creationId xmlns:p14="http://schemas.microsoft.com/office/powerpoint/2010/main" val="11925088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4 – Black Box Design (Series), Conclusion</a:t>
            </a:r>
            <a:endParaRPr lang="en-US" dirty="0"/>
          </a:p>
        </p:txBody>
      </p:sp>
      <p:sp>
        <p:nvSpPr>
          <p:cNvPr id="4" name="Footer Placeholder 3"/>
          <p:cNvSpPr>
            <a:spLocks noGrp="1"/>
          </p:cNvSpPr>
          <p:nvPr>
            <p:ph type="ftr" sz="quarter" idx="11"/>
          </p:nvPr>
        </p:nvSpPr>
        <p:spPr/>
        <p:txBody>
          <a:bodyPr/>
          <a:lstStyle/>
          <a:p>
            <a:r>
              <a:rPr lang="en-US" smtClean="0"/>
              <a:t>EECT 111-50c Lab Notebook</a:t>
            </a:r>
            <a:endParaRPr lang="en-US"/>
          </a:p>
        </p:txBody>
      </p:sp>
      <p:sp>
        <p:nvSpPr>
          <p:cNvPr id="5" name="Content Placeholder 2"/>
          <p:cNvSpPr txBox="1">
            <a:spLocks noGrp="1"/>
          </p:cNvSpPr>
          <p:nvPr>
            <p:ph idx="1"/>
          </p:nvPr>
        </p:nvSpPr>
        <p:spPr>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buFont typeface="Wingdings" panose="05000000000000000000" pitchFamily="2" charset="2"/>
              <a:buChar char="v"/>
            </a:pPr>
            <a:r>
              <a:rPr lang="en-US" sz="2000" dirty="0" smtClean="0"/>
              <a:t>The measured current and total resistance </a:t>
            </a:r>
            <a:r>
              <a:rPr lang="en-US" sz="2000" dirty="0"/>
              <a:t>for the 100 </a:t>
            </a:r>
            <a:r>
              <a:rPr lang="el-GR" sz="2000" dirty="0"/>
              <a:t>Ω</a:t>
            </a:r>
            <a:r>
              <a:rPr lang="en-US" sz="2000" dirty="0"/>
              <a:t>, 470 </a:t>
            </a:r>
            <a:r>
              <a:rPr lang="el-GR" sz="2000" dirty="0"/>
              <a:t>Ω</a:t>
            </a:r>
            <a:r>
              <a:rPr lang="en-US" sz="2000" dirty="0"/>
              <a:t>, and 330 </a:t>
            </a:r>
            <a:r>
              <a:rPr lang="el-GR" sz="2000" dirty="0" smtClean="0"/>
              <a:t>Ω</a:t>
            </a:r>
            <a:r>
              <a:rPr lang="en-US" sz="2000" dirty="0" smtClean="0"/>
              <a:t> series circuit were equivalent to the required design specifications. (9V, 10.00mA, 900</a:t>
            </a:r>
            <a:r>
              <a:rPr lang="el-GR" sz="2000" dirty="0" smtClean="0"/>
              <a:t> Ω</a:t>
            </a:r>
            <a:r>
              <a:rPr lang="en-US" sz="2000" dirty="0" smtClean="0"/>
              <a:t>)</a:t>
            </a:r>
            <a:r>
              <a:rPr lang="el-GR" sz="2000" dirty="0" smtClean="0"/>
              <a:t> </a:t>
            </a:r>
            <a:r>
              <a:rPr lang="el-GR" dirty="0" smtClean="0"/>
              <a:t> </a:t>
            </a:r>
            <a:endParaRPr lang="en-US" dirty="0"/>
          </a:p>
        </p:txBody>
      </p:sp>
      <p:sp>
        <p:nvSpPr>
          <p:cNvPr id="6" name="Slide Number Placeholder 5"/>
          <p:cNvSpPr>
            <a:spLocks noGrp="1"/>
          </p:cNvSpPr>
          <p:nvPr>
            <p:ph type="sldNum" sz="quarter" idx="12"/>
          </p:nvPr>
        </p:nvSpPr>
        <p:spPr/>
        <p:txBody>
          <a:bodyPr/>
          <a:lstStyle/>
          <a:p>
            <a:fld id="{02F5106F-FE9C-4CEA-B66C-F71DEFA97EDD}" type="slidenum">
              <a:rPr lang="en-US" smtClean="0"/>
              <a:t>33</a:t>
            </a:fld>
            <a:endParaRPr lang="en-US"/>
          </a:p>
        </p:txBody>
      </p:sp>
    </p:spTree>
    <p:extLst>
      <p:ext uri="{BB962C8B-B14F-4D97-AF65-F5344CB8AC3E}">
        <p14:creationId xmlns:p14="http://schemas.microsoft.com/office/powerpoint/2010/main" val="360889843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latin typeface="OCR A Extended" panose="02010509020102010303" pitchFamily="50" charset="0"/>
              </a:rPr>
              <a:t>LAB 5:Black Box Design (Parallel)</a:t>
            </a:r>
            <a:endParaRPr lang="en-US" dirty="0">
              <a:latin typeface="OCR A Extended" panose="02010509020102010303" pitchFamily="50" charset="0"/>
            </a:endParaRPr>
          </a:p>
        </p:txBody>
      </p:sp>
      <p:sp>
        <p:nvSpPr>
          <p:cNvPr id="6" name="Subtitle 2"/>
          <p:cNvSpPr>
            <a:spLocks noGrp="1"/>
          </p:cNvSpPr>
          <p:nvPr>
            <p:ph type="subTitle" idx="1"/>
          </p:nvPr>
        </p:nvSpPr>
        <p:spPr>
          <a:xfrm>
            <a:off x="1507067" y="4050833"/>
            <a:ext cx="7766936" cy="1661478"/>
          </a:xfrm>
        </p:spPr>
        <p:txBody>
          <a:bodyPr>
            <a:normAutofit fontScale="92500" lnSpcReduction="20000"/>
          </a:bodyPr>
          <a:lstStyle/>
          <a:p>
            <a:pPr algn="ctr"/>
            <a:r>
              <a:rPr lang="en-US" dirty="0" smtClean="0"/>
              <a:t>Josiah Abel</a:t>
            </a:r>
          </a:p>
          <a:p>
            <a:pPr algn="ctr"/>
            <a:r>
              <a:rPr lang="en-US" dirty="0" smtClean="0"/>
              <a:t>Date: 2/19/2015</a:t>
            </a:r>
          </a:p>
          <a:p>
            <a:pPr algn="ctr"/>
            <a:r>
              <a:rPr lang="en-US" dirty="0" smtClean="0"/>
              <a:t>Lab Partners: Dakota Johnson and Cody Fletcher</a:t>
            </a:r>
          </a:p>
          <a:p>
            <a:pPr algn="ctr"/>
            <a:r>
              <a:rPr lang="en-US" dirty="0" smtClean="0"/>
              <a:t>Lab Bench # 6</a:t>
            </a:r>
          </a:p>
          <a:p>
            <a:pPr algn="ctr"/>
            <a:r>
              <a:rPr lang="en-US" dirty="0" smtClean="0"/>
              <a:t>EECT 111 </a:t>
            </a:r>
            <a:endParaRPr lang="en-US" dirty="0"/>
          </a:p>
        </p:txBody>
      </p:sp>
      <p:sp>
        <p:nvSpPr>
          <p:cNvPr id="8" name="Footer Placeholder 7"/>
          <p:cNvSpPr>
            <a:spLocks noGrp="1"/>
          </p:cNvSpPr>
          <p:nvPr>
            <p:ph type="ftr" sz="quarter" idx="11"/>
          </p:nvPr>
        </p:nvSpPr>
        <p:spPr/>
        <p:txBody>
          <a:bodyPr/>
          <a:lstStyle/>
          <a:p>
            <a:r>
              <a:rPr lang="en-US" smtClean="0"/>
              <a:t>EECT 111-50c Lab Notebook</a:t>
            </a:r>
            <a:endParaRPr lang="en-US"/>
          </a:p>
        </p:txBody>
      </p:sp>
      <p:sp>
        <p:nvSpPr>
          <p:cNvPr id="3" name="Slide Number Placeholder 2"/>
          <p:cNvSpPr>
            <a:spLocks noGrp="1"/>
          </p:cNvSpPr>
          <p:nvPr>
            <p:ph type="sldNum" sz="quarter" idx="12"/>
          </p:nvPr>
        </p:nvSpPr>
        <p:spPr/>
        <p:txBody>
          <a:bodyPr/>
          <a:lstStyle/>
          <a:p>
            <a:fld id="{02F5106F-FE9C-4CEA-B66C-F71DEFA97EDD}" type="slidenum">
              <a:rPr lang="en-US" smtClean="0"/>
              <a:t>34</a:t>
            </a:fld>
            <a:endParaRPr lang="en-US"/>
          </a:p>
        </p:txBody>
      </p:sp>
    </p:spTree>
    <p:extLst>
      <p:ext uri="{BB962C8B-B14F-4D97-AF65-F5344CB8AC3E}">
        <p14:creationId xmlns:p14="http://schemas.microsoft.com/office/powerpoint/2010/main" val="77303324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838200" y="1562012"/>
            <a:ext cx="10515600" cy="116659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t>OBJECTIVE: </a:t>
            </a:r>
            <a:r>
              <a:rPr lang="en-US" sz="2000" dirty="0" smtClean="0"/>
              <a:t>To create a Parallel circuit using two resistors that meets the design specifications for Voltage and Current in the circuit. </a:t>
            </a:r>
            <a:r>
              <a:rPr lang="en-US" sz="2000" dirty="0"/>
              <a:t>Then to create a Parallel circuit using </a:t>
            </a:r>
            <a:r>
              <a:rPr lang="en-US" sz="2000" dirty="0" smtClean="0"/>
              <a:t>three </a:t>
            </a:r>
            <a:r>
              <a:rPr lang="en-US" sz="2000" dirty="0"/>
              <a:t>resistors that meets the design specifications for Voltage and Current in the circuit. </a:t>
            </a:r>
            <a:endParaRPr lang="en-US" dirty="0"/>
          </a:p>
        </p:txBody>
      </p:sp>
      <p:sp>
        <p:nvSpPr>
          <p:cNvPr id="5" name="Content Placeholder 2"/>
          <p:cNvSpPr txBox="1">
            <a:spLocks/>
          </p:cNvSpPr>
          <p:nvPr/>
        </p:nvSpPr>
        <p:spPr>
          <a:xfrm>
            <a:off x="838200" y="3059668"/>
            <a:ext cx="10515600" cy="29816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t>-MATERIALS-</a:t>
            </a:r>
          </a:p>
          <a:p>
            <a:pPr>
              <a:buFont typeface="Wingdings" panose="05000000000000000000" pitchFamily="2" charset="2"/>
              <a:buChar char="q"/>
            </a:pPr>
            <a:r>
              <a:rPr lang="en-US" sz="2000" dirty="0" smtClean="0"/>
              <a:t> Digital </a:t>
            </a:r>
            <a:r>
              <a:rPr lang="en-US" sz="2000" dirty="0" err="1" smtClean="0"/>
              <a:t>Multimeter</a:t>
            </a:r>
            <a:r>
              <a:rPr lang="en-US" sz="2000" dirty="0" smtClean="0"/>
              <a:t>, GW INSTEK GDM-8245, Serial #: CL860332</a:t>
            </a:r>
          </a:p>
          <a:p>
            <a:pPr>
              <a:buFont typeface="Wingdings" panose="05000000000000000000" pitchFamily="2" charset="2"/>
              <a:buChar char="q"/>
            </a:pPr>
            <a:r>
              <a:rPr lang="en-US" sz="2000" dirty="0" smtClean="0"/>
              <a:t> NI ELVIS II+, breadboard, Serial #: 1677D1E</a:t>
            </a:r>
          </a:p>
          <a:p>
            <a:pPr>
              <a:buFont typeface="Wingdings" panose="05000000000000000000" pitchFamily="2" charset="2"/>
              <a:buChar char="q"/>
            </a:pPr>
            <a:r>
              <a:rPr lang="en-US" sz="2000" dirty="0" smtClean="0"/>
              <a:t> 2 resistors, (3.3 K</a:t>
            </a:r>
            <a:r>
              <a:rPr lang="el-GR" sz="2000" dirty="0" smtClean="0"/>
              <a:t>Ω</a:t>
            </a:r>
            <a:r>
              <a:rPr lang="en-US" sz="2000" dirty="0"/>
              <a:t>, 4.7 K</a:t>
            </a:r>
            <a:r>
              <a:rPr lang="el-GR" sz="2000" dirty="0" smtClean="0"/>
              <a:t>Ω</a:t>
            </a:r>
            <a:r>
              <a:rPr lang="en-US" sz="2000" dirty="0" smtClean="0"/>
              <a:t>)</a:t>
            </a:r>
          </a:p>
          <a:p>
            <a:pPr>
              <a:buFont typeface="Wingdings" panose="05000000000000000000" pitchFamily="2" charset="2"/>
              <a:buChar char="q"/>
            </a:pPr>
            <a:r>
              <a:rPr lang="en-US" sz="2000" dirty="0" smtClean="0"/>
              <a:t> 3 resistors, </a:t>
            </a:r>
            <a:r>
              <a:rPr lang="en-US" sz="2000" dirty="0"/>
              <a:t>(4.7 K</a:t>
            </a:r>
            <a:r>
              <a:rPr lang="el-GR" sz="2000" dirty="0" smtClean="0"/>
              <a:t>Ω</a:t>
            </a:r>
            <a:r>
              <a:rPr lang="en-US" sz="2000" dirty="0" smtClean="0"/>
              <a:t>, 5.6</a:t>
            </a:r>
            <a:r>
              <a:rPr lang="en-US" sz="2000" dirty="0"/>
              <a:t> K</a:t>
            </a:r>
            <a:r>
              <a:rPr lang="el-GR" sz="2000" dirty="0" smtClean="0"/>
              <a:t>Ω</a:t>
            </a:r>
            <a:r>
              <a:rPr lang="en-US" sz="2000" dirty="0" smtClean="0"/>
              <a:t>, 8.2</a:t>
            </a:r>
            <a:r>
              <a:rPr lang="en-US" sz="2000" dirty="0"/>
              <a:t> K</a:t>
            </a:r>
            <a:r>
              <a:rPr lang="el-GR" sz="2000" dirty="0"/>
              <a:t>Ω</a:t>
            </a:r>
            <a:r>
              <a:rPr lang="en-US" sz="2000" dirty="0" smtClean="0"/>
              <a:t>)</a:t>
            </a:r>
          </a:p>
          <a:p>
            <a:pPr>
              <a:buFont typeface="Wingdings" panose="05000000000000000000" pitchFamily="2" charset="2"/>
              <a:buChar char="q"/>
            </a:pPr>
            <a:r>
              <a:rPr lang="en-US" sz="2000" dirty="0" smtClean="0"/>
              <a:t> </a:t>
            </a:r>
            <a:r>
              <a:rPr lang="en-US" sz="2000" dirty="0" err="1" smtClean="0"/>
              <a:t>Multisim</a:t>
            </a:r>
            <a:r>
              <a:rPr lang="en-US" sz="2000" dirty="0" smtClean="0"/>
              <a:t> 13.0 Computer program</a:t>
            </a:r>
          </a:p>
          <a:p>
            <a:pPr>
              <a:buFont typeface="Wingdings" panose="05000000000000000000" pitchFamily="2" charset="2"/>
              <a:buChar char="q"/>
            </a:pPr>
            <a:r>
              <a:rPr lang="en-US" sz="2000" dirty="0"/>
              <a:t> </a:t>
            </a:r>
            <a:r>
              <a:rPr lang="en-US" sz="2000" dirty="0" smtClean="0"/>
              <a:t>Assorted Jumper Wires</a:t>
            </a:r>
            <a:endParaRPr lang="en-US" sz="2000" dirty="0"/>
          </a:p>
        </p:txBody>
      </p:sp>
      <p:sp>
        <p:nvSpPr>
          <p:cNvPr id="6" name="Footer Placeholder 5"/>
          <p:cNvSpPr>
            <a:spLocks noGrp="1"/>
          </p:cNvSpPr>
          <p:nvPr>
            <p:ph type="ftr" sz="quarter" idx="11"/>
          </p:nvPr>
        </p:nvSpPr>
        <p:spPr/>
        <p:txBody>
          <a:bodyPr/>
          <a:lstStyle/>
          <a:p>
            <a:r>
              <a:rPr lang="en-US" smtClean="0"/>
              <a:t>EECT 111-50c Lab Notebook</a:t>
            </a:r>
            <a:endParaRPr lang="en-US"/>
          </a:p>
        </p:txBody>
      </p:sp>
      <p:sp>
        <p:nvSpPr>
          <p:cNvPr id="7" name="Title 1"/>
          <p:cNvSpPr txBox="1">
            <a:spLocks/>
          </p:cNvSpPr>
          <p:nvPr/>
        </p:nvSpPr>
        <p:spPr>
          <a:xfrm>
            <a:off x="677334" y="345990"/>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Lab 5 – Black Box Design (Parallel)</a:t>
            </a:r>
            <a:endParaRPr lang="en-US" dirty="0"/>
          </a:p>
        </p:txBody>
      </p:sp>
      <p:sp>
        <p:nvSpPr>
          <p:cNvPr id="2" name="Slide Number Placeholder 1"/>
          <p:cNvSpPr>
            <a:spLocks noGrp="1"/>
          </p:cNvSpPr>
          <p:nvPr>
            <p:ph type="sldNum" sz="quarter" idx="12"/>
          </p:nvPr>
        </p:nvSpPr>
        <p:spPr/>
        <p:txBody>
          <a:bodyPr/>
          <a:lstStyle/>
          <a:p>
            <a:fld id="{02F5106F-FE9C-4CEA-B66C-F71DEFA97EDD}" type="slidenum">
              <a:rPr lang="en-US" smtClean="0"/>
              <a:t>35</a:t>
            </a:fld>
            <a:endParaRPr lang="en-US"/>
          </a:p>
        </p:txBody>
      </p:sp>
    </p:spTree>
    <p:extLst>
      <p:ext uri="{BB962C8B-B14F-4D97-AF65-F5344CB8AC3E}">
        <p14:creationId xmlns:p14="http://schemas.microsoft.com/office/powerpoint/2010/main" val="38487507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677334" y="1474573"/>
            <a:ext cx="10515600" cy="424551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buFont typeface="Wingdings" panose="05000000000000000000" pitchFamily="2" charset="2"/>
              <a:buChar char="Ø"/>
            </a:pPr>
            <a:r>
              <a:rPr lang="en-US" sz="2000" dirty="0" smtClean="0"/>
              <a:t>A Circuit with two resistors in parallel has a Voltage of 9V and a total current of 4.642mA. Using the equation V/I = R, the total resistance needed to fulfill these specifications was determined. Two resistors were selected to create the proper parallel resistance (3.3 K</a:t>
            </a:r>
            <a:r>
              <a:rPr lang="el-GR" sz="2000" dirty="0" smtClean="0"/>
              <a:t>Ω</a:t>
            </a:r>
            <a:r>
              <a:rPr lang="en-US" sz="2000" dirty="0"/>
              <a:t> and 4.7 K</a:t>
            </a:r>
            <a:r>
              <a:rPr lang="el-GR" sz="2000" dirty="0" smtClean="0"/>
              <a:t>Ω</a:t>
            </a:r>
            <a:r>
              <a:rPr lang="en-US" sz="2000" dirty="0" smtClean="0"/>
              <a:t>). The circuit was built in the lab and measurements were taken. Next </a:t>
            </a:r>
            <a:r>
              <a:rPr lang="en-US" sz="2000" dirty="0"/>
              <a:t>a </a:t>
            </a:r>
            <a:r>
              <a:rPr lang="en-US" sz="2000" dirty="0" smtClean="0"/>
              <a:t>Circuit was simulated </a:t>
            </a:r>
            <a:r>
              <a:rPr lang="en-US" sz="2000" dirty="0"/>
              <a:t>with </a:t>
            </a:r>
            <a:r>
              <a:rPr lang="en-US" sz="2000" dirty="0" smtClean="0"/>
              <a:t>three </a:t>
            </a:r>
            <a:r>
              <a:rPr lang="en-US" sz="2000" dirty="0"/>
              <a:t>resistors in parallel has a Voltage of 9V and a total current of </a:t>
            </a:r>
            <a:r>
              <a:rPr lang="en-US" sz="2000" dirty="0" smtClean="0"/>
              <a:t>4.642mA. Three </a:t>
            </a:r>
            <a:r>
              <a:rPr lang="en-US" sz="2000" dirty="0"/>
              <a:t>resistors were selected to create the proper parallel resistance </a:t>
            </a:r>
            <a:r>
              <a:rPr lang="en-US" sz="2000" dirty="0" smtClean="0"/>
              <a:t>(4.7 </a:t>
            </a:r>
            <a:r>
              <a:rPr lang="en-US" sz="2000" dirty="0"/>
              <a:t>K</a:t>
            </a:r>
            <a:r>
              <a:rPr lang="el-GR" sz="2000" dirty="0" smtClean="0"/>
              <a:t>Ω</a:t>
            </a:r>
            <a:r>
              <a:rPr lang="en-US" sz="2000" dirty="0" smtClean="0"/>
              <a:t>, 5.6 </a:t>
            </a:r>
            <a:r>
              <a:rPr lang="en-US" sz="2000" dirty="0"/>
              <a:t>K</a:t>
            </a:r>
            <a:r>
              <a:rPr lang="el-GR" sz="2000" dirty="0" smtClean="0"/>
              <a:t>Ω</a:t>
            </a:r>
            <a:r>
              <a:rPr lang="en-US" sz="2000" dirty="0" smtClean="0"/>
              <a:t>, 8.2</a:t>
            </a:r>
            <a:r>
              <a:rPr lang="en-US" sz="2000" dirty="0"/>
              <a:t> K</a:t>
            </a:r>
            <a:r>
              <a:rPr lang="el-GR" sz="2000" dirty="0" smtClean="0"/>
              <a:t>Ω</a:t>
            </a:r>
            <a:r>
              <a:rPr lang="en-US" sz="2000" dirty="0" smtClean="0"/>
              <a:t>). </a:t>
            </a:r>
            <a:r>
              <a:rPr lang="en-US" sz="2000" dirty="0"/>
              <a:t>The circuit was built in the lab and measurements were taken.</a:t>
            </a:r>
            <a:endParaRPr lang="en-US" sz="2000" dirty="0" smtClean="0"/>
          </a:p>
        </p:txBody>
      </p:sp>
      <p:sp>
        <p:nvSpPr>
          <p:cNvPr id="6" name="Footer Placeholder 5"/>
          <p:cNvSpPr>
            <a:spLocks noGrp="1"/>
          </p:cNvSpPr>
          <p:nvPr>
            <p:ph type="ftr" sz="quarter" idx="11"/>
          </p:nvPr>
        </p:nvSpPr>
        <p:spPr/>
        <p:txBody>
          <a:bodyPr/>
          <a:lstStyle/>
          <a:p>
            <a:r>
              <a:rPr lang="en-US" smtClean="0"/>
              <a:t>EECT 111-50c Lab Notebook</a:t>
            </a:r>
            <a:endParaRPr lang="en-US"/>
          </a:p>
        </p:txBody>
      </p:sp>
      <p:sp>
        <p:nvSpPr>
          <p:cNvPr id="7" name="Title 1"/>
          <p:cNvSpPr txBox="1">
            <a:spLocks/>
          </p:cNvSpPr>
          <p:nvPr/>
        </p:nvSpPr>
        <p:spPr>
          <a:xfrm>
            <a:off x="677334" y="345990"/>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Lab 5 – Black Box Design (Parallel), Procedure</a:t>
            </a:r>
            <a:endParaRPr lang="en-US" dirty="0"/>
          </a:p>
        </p:txBody>
      </p:sp>
      <p:sp>
        <p:nvSpPr>
          <p:cNvPr id="2" name="Slide Number Placeholder 1"/>
          <p:cNvSpPr>
            <a:spLocks noGrp="1"/>
          </p:cNvSpPr>
          <p:nvPr>
            <p:ph type="sldNum" sz="quarter" idx="12"/>
          </p:nvPr>
        </p:nvSpPr>
        <p:spPr/>
        <p:txBody>
          <a:bodyPr/>
          <a:lstStyle/>
          <a:p>
            <a:fld id="{02F5106F-FE9C-4CEA-B66C-F71DEFA97EDD}" type="slidenum">
              <a:rPr lang="en-US" smtClean="0"/>
              <a:t>36</a:t>
            </a:fld>
            <a:endParaRPr lang="en-US"/>
          </a:p>
        </p:txBody>
      </p:sp>
    </p:spTree>
    <p:extLst>
      <p:ext uri="{BB962C8B-B14F-4D97-AF65-F5344CB8AC3E}">
        <p14:creationId xmlns:p14="http://schemas.microsoft.com/office/powerpoint/2010/main" val="15529487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chemeClr val="accent1"/>
                </a:solidFill>
              </a:rPr>
              <a:t>SIMULATION: 2 resistors</a:t>
            </a:r>
            <a:endParaRPr lang="en-US" dirty="0">
              <a:solidFill>
                <a:schemeClr val="accent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101166"/>
            <a:ext cx="10058400" cy="4996281"/>
          </a:xfrm>
          <a:prstGeom prst="rect">
            <a:avLst/>
          </a:prstGeom>
        </p:spPr>
      </p:pic>
      <p:sp>
        <p:nvSpPr>
          <p:cNvPr id="6" name="Footer Placeholder 5"/>
          <p:cNvSpPr>
            <a:spLocks noGrp="1"/>
          </p:cNvSpPr>
          <p:nvPr>
            <p:ph type="ftr" sz="quarter" idx="11"/>
          </p:nvPr>
        </p:nvSpPr>
        <p:spPr/>
        <p:txBody>
          <a:bodyPr/>
          <a:lstStyle/>
          <a:p>
            <a:r>
              <a:rPr lang="en-US" smtClean="0"/>
              <a:t>EECT 111-50c Lab Notebook</a:t>
            </a:r>
            <a:endParaRPr lang="en-US"/>
          </a:p>
        </p:txBody>
      </p:sp>
      <p:sp>
        <p:nvSpPr>
          <p:cNvPr id="2" name="Slide Number Placeholder 1"/>
          <p:cNvSpPr>
            <a:spLocks noGrp="1"/>
          </p:cNvSpPr>
          <p:nvPr>
            <p:ph type="sldNum" sz="quarter" idx="12"/>
          </p:nvPr>
        </p:nvSpPr>
        <p:spPr/>
        <p:txBody>
          <a:bodyPr/>
          <a:lstStyle/>
          <a:p>
            <a:fld id="{02F5106F-FE9C-4CEA-B66C-F71DEFA97EDD}" type="slidenum">
              <a:rPr lang="en-US" smtClean="0"/>
              <a:t>37</a:t>
            </a:fld>
            <a:endParaRPr lang="en-US"/>
          </a:p>
        </p:txBody>
      </p:sp>
    </p:spTree>
    <p:extLst>
      <p:ext uri="{BB962C8B-B14F-4D97-AF65-F5344CB8AC3E}">
        <p14:creationId xmlns:p14="http://schemas.microsoft.com/office/powerpoint/2010/main" val="32670651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93356" y="322798"/>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chemeClr val="accent1"/>
                </a:solidFill>
              </a:rPr>
              <a:t>SIMULATION: 3 resistors</a:t>
            </a:r>
            <a:endParaRPr lang="en-US" dirty="0">
              <a:solidFill>
                <a:schemeClr val="accent1"/>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559247"/>
            <a:ext cx="8301530" cy="475608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2003" y="5124193"/>
            <a:ext cx="1828800" cy="16383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2003" y="152143"/>
            <a:ext cx="1838325" cy="497205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9640" y="152143"/>
            <a:ext cx="3657600" cy="1666875"/>
          </a:xfrm>
          <a:prstGeom prst="rect">
            <a:avLst/>
          </a:prstGeom>
        </p:spPr>
      </p:pic>
      <p:sp>
        <p:nvSpPr>
          <p:cNvPr id="5" name="Footer Placeholder 4"/>
          <p:cNvSpPr>
            <a:spLocks noGrp="1"/>
          </p:cNvSpPr>
          <p:nvPr>
            <p:ph type="ftr" sz="quarter" idx="11"/>
          </p:nvPr>
        </p:nvSpPr>
        <p:spPr/>
        <p:txBody>
          <a:bodyPr/>
          <a:lstStyle/>
          <a:p>
            <a:r>
              <a:rPr lang="en-US" smtClean="0"/>
              <a:t>EECT 111-50c Lab Notebook</a:t>
            </a:r>
            <a:endParaRPr lang="en-US"/>
          </a:p>
        </p:txBody>
      </p:sp>
      <p:sp>
        <p:nvSpPr>
          <p:cNvPr id="2" name="Slide Number Placeholder 1"/>
          <p:cNvSpPr>
            <a:spLocks noGrp="1"/>
          </p:cNvSpPr>
          <p:nvPr>
            <p:ph type="sldNum" sz="quarter" idx="12"/>
          </p:nvPr>
        </p:nvSpPr>
        <p:spPr/>
        <p:txBody>
          <a:bodyPr/>
          <a:lstStyle/>
          <a:p>
            <a:fld id="{02F5106F-FE9C-4CEA-B66C-F71DEFA97EDD}" type="slidenum">
              <a:rPr lang="en-US" smtClean="0"/>
              <a:t>38</a:t>
            </a:fld>
            <a:endParaRPr lang="en-US"/>
          </a:p>
        </p:txBody>
      </p:sp>
    </p:spTree>
    <p:extLst>
      <p:ext uri="{BB962C8B-B14F-4D97-AF65-F5344CB8AC3E}">
        <p14:creationId xmlns:p14="http://schemas.microsoft.com/office/powerpoint/2010/main" val="249522401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76881" y="252376"/>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smtClean="0">
                <a:solidFill>
                  <a:schemeClr val="accent1"/>
                </a:solidFill>
              </a:rPr>
              <a:t>Lab 5 – Black Box Design (Parallel), Setup</a:t>
            </a:r>
            <a:endParaRPr lang="en-US" sz="4000" dirty="0">
              <a:solidFill>
                <a:schemeClr val="accent1"/>
              </a:solidFill>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42973" t="19579" r="40991" b="57838"/>
          <a:stretch/>
        </p:blipFill>
        <p:spPr>
          <a:xfrm>
            <a:off x="1037969" y="1690688"/>
            <a:ext cx="3859004" cy="4075798"/>
          </a:xfrm>
          <a:prstGeom prst="rect">
            <a:avLst/>
          </a:prstGeom>
        </p:spPr>
      </p:pic>
      <p:sp>
        <p:nvSpPr>
          <p:cNvPr id="8" name="TextBox 7"/>
          <p:cNvSpPr txBox="1"/>
          <p:nvPr/>
        </p:nvSpPr>
        <p:spPr>
          <a:xfrm>
            <a:off x="1843006" y="1052595"/>
            <a:ext cx="2248930" cy="369332"/>
          </a:xfrm>
          <a:prstGeom prst="rect">
            <a:avLst/>
          </a:prstGeom>
          <a:noFill/>
        </p:spPr>
        <p:txBody>
          <a:bodyPr wrap="square" rtlCol="0">
            <a:spAutoFit/>
          </a:bodyPr>
          <a:lstStyle/>
          <a:p>
            <a:pPr algn="ctr"/>
            <a:r>
              <a:rPr lang="en-US" dirty="0" smtClean="0"/>
              <a:t>2 Resistors in Parallel</a:t>
            </a:r>
            <a:endParaRPr lang="en-US" dirty="0"/>
          </a:p>
        </p:txBody>
      </p:sp>
      <p:sp>
        <p:nvSpPr>
          <p:cNvPr id="9" name="TextBox 8"/>
          <p:cNvSpPr txBox="1"/>
          <p:nvPr/>
        </p:nvSpPr>
        <p:spPr>
          <a:xfrm>
            <a:off x="7348363" y="1052595"/>
            <a:ext cx="2248930" cy="646331"/>
          </a:xfrm>
          <a:prstGeom prst="rect">
            <a:avLst/>
          </a:prstGeom>
          <a:noFill/>
        </p:spPr>
        <p:txBody>
          <a:bodyPr wrap="square" rtlCol="0">
            <a:spAutoFit/>
          </a:bodyPr>
          <a:lstStyle/>
          <a:p>
            <a:pPr algn="ctr"/>
            <a:r>
              <a:rPr lang="en-US" dirty="0"/>
              <a:t>3</a:t>
            </a:r>
            <a:r>
              <a:rPr lang="en-US" dirty="0" smtClean="0"/>
              <a:t> Resistors in </a:t>
            </a:r>
          </a:p>
          <a:p>
            <a:pPr algn="ctr"/>
            <a:r>
              <a:rPr lang="en-US" dirty="0" smtClean="0"/>
              <a:t>Parallel</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9910" t="23183" r="33513" b="36697"/>
          <a:stretch/>
        </p:blipFill>
        <p:spPr>
          <a:xfrm>
            <a:off x="6543326" y="1698926"/>
            <a:ext cx="3859004" cy="4075798"/>
          </a:xfrm>
          <a:prstGeom prst="rect">
            <a:avLst/>
          </a:prstGeom>
        </p:spPr>
      </p:pic>
      <p:cxnSp>
        <p:nvCxnSpPr>
          <p:cNvPr id="15" name="Straight Connector 14"/>
          <p:cNvCxnSpPr/>
          <p:nvPr/>
        </p:nvCxnSpPr>
        <p:spPr>
          <a:xfrm>
            <a:off x="8987366" y="3293533"/>
            <a:ext cx="148167"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6" name="Footer Placeholder 15"/>
          <p:cNvSpPr>
            <a:spLocks noGrp="1"/>
          </p:cNvSpPr>
          <p:nvPr>
            <p:ph type="ftr" sz="quarter" idx="11"/>
          </p:nvPr>
        </p:nvSpPr>
        <p:spPr/>
        <p:txBody>
          <a:bodyPr/>
          <a:lstStyle/>
          <a:p>
            <a:r>
              <a:rPr lang="en-US" dirty="0" smtClean="0"/>
              <a:t>EECT 111-50c Lab Notebook</a:t>
            </a:r>
            <a:endParaRPr lang="en-US" dirty="0"/>
          </a:p>
        </p:txBody>
      </p:sp>
      <p:sp>
        <p:nvSpPr>
          <p:cNvPr id="2" name="Slide Number Placeholder 1"/>
          <p:cNvSpPr>
            <a:spLocks noGrp="1"/>
          </p:cNvSpPr>
          <p:nvPr>
            <p:ph type="sldNum" sz="quarter" idx="12"/>
          </p:nvPr>
        </p:nvSpPr>
        <p:spPr/>
        <p:txBody>
          <a:bodyPr/>
          <a:lstStyle/>
          <a:p>
            <a:fld id="{02F5106F-FE9C-4CEA-B66C-F71DEFA97EDD}" type="slidenum">
              <a:rPr lang="en-US" smtClean="0"/>
              <a:t>39</a:t>
            </a:fld>
            <a:endParaRPr lang="en-US"/>
          </a:p>
        </p:txBody>
      </p:sp>
      <p:sp>
        <p:nvSpPr>
          <p:cNvPr id="10" name="Rectangle 9"/>
          <p:cNvSpPr/>
          <p:nvPr/>
        </p:nvSpPr>
        <p:spPr>
          <a:xfrm rot="5400000">
            <a:off x="3050615" y="2694696"/>
            <a:ext cx="886354" cy="4572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199262" y="1698926"/>
            <a:ext cx="870837" cy="369332"/>
          </a:xfrm>
          <a:prstGeom prst="rect">
            <a:avLst/>
          </a:prstGeom>
          <a:noFill/>
          <a:ln w="57150">
            <a:solidFill>
              <a:schemeClr val="accent2"/>
            </a:solidFill>
          </a:ln>
        </p:spPr>
        <p:txBody>
          <a:bodyPr wrap="square" rtlCol="0">
            <a:spAutoFit/>
          </a:bodyPr>
          <a:lstStyle/>
          <a:p>
            <a:pPr algn="ctr"/>
            <a:r>
              <a:rPr lang="en-US" dirty="0" smtClean="0"/>
              <a:t>3.3 K</a:t>
            </a:r>
            <a:r>
              <a:rPr lang="el-GR" dirty="0" smtClean="0"/>
              <a:t>Ω</a:t>
            </a:r>
            <a:endParaRPr lang="en-US" dirty="0"/>
          </a:p>
        </p:txBody>
      </p:sp>
      <p:sp>
        <p:nvSpPr>
          <p:cNvPr id="14" name="Rectangle 13"/>
          <p:cNvSpPr/>
          <p:nvPr/>
        </p:nvSpPr>
        <p:spPr>
          <a:xfrm rot="5400000">
            <a:off x="3961659" y="2692686"/>
            <a:ext cx="886354" cy="4572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a:stCxn id="18" idx="1"/>
            <a:endCxn id="14" idx="0"/>
          </p:cNvCxnSpPr>
          <p:nvPr/>
        </p:nvCxnSpPr>
        <p:spPr>
          <a:xfrm flipH="1">
            <a:off x="4633436" y="2651684"/>
            <a:ext cx="565825" cy="26960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199261" y="2467018"/>
            <a:ext cx="870837" cy="369332"/>
          </a:xfrm>
          <a:prstGeom prst="rect">
            <a:avLst/>
          </a:prstGeom>
          <a:noFill/>
          <a:ln w="57150">
            <a:solidFill>
              <a:schemeClr val="accent2"/>
            </a:solidFill>
          </a:ln>
        </p:spPr>
        <p:txBody>
          <a:bodyPr wrap="square" rtlCol="0">
            <a:spAutoFit/>
          </a:bodyPr>
          <a:lstStyle/>
          <a:p>
            <a:pPr algn="ctr"/>
            <a:r>
              <a:rPr lang="en-US" dirty="0" smtClean="0"/>
              <a:t>4.7 K</a:t>
            </a:r>
            <a:r>
              <a:rPr lang="el-GR" dirty="0" smtClean="0"/>
              <a:t>Ω</a:t>
            </a:r>
            <a:endParaRPr lang="en-US" dirty="0"/>
          </a:p>
        </p:txBody>
      </p:sp>
      <p:cxnSp>
        <p:nvCxnSpPr>
          <p:cNvPr id="11" name="Straight Arrow Connector 10"/>
          <p:cNvCxnSpPr>
            <a:stCxn id="12" idx="1"/>
            <a:endCxn id="10" idx="0"/>
          </p:cNvCxnSpPr>
          <p:nvPr/>
        </p:nvCxnSpPr>
        <p:spPr>
          <a:xfrm flipH="1">
            <a:off x="3722392" y="1883592"/>
            <a:ext cx="1476870" cy="103970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rot="5400000">
            <a:off x="8573984" y="3066949"/>
            <a:ext cx="886354" cy="4572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5199261" y="4800587"/>
            <a:ext cx="870837" cy="369332"/>
          </a:xfrm>
          <a:prstGeom prst="rect">
            <a:avLst/>
          </a:prstGeom>
          <a:noFill/>
          <a:ln w="57150">
            <a:solidFill>
              <a:schemeClr val="accent2"/>
            </a:solidFill>
          </a:ln>
        </p:spPr>
        <p:txBody>
          <a:bodyPr wrap="square" rtlCol="0">
            <a:spAutoFit/>
          </a:bodyPr>
          <a:lstStyle/>
          <a:p>
            <a:pPr algn="ctr"/>
            <a:r>
              <a:rPr lang="en-US" dirty="0" smtClean="0"/>
              <a:t>8.2 K</a:t>
            </a:r>
            <a:r>
              <a:rPr lang="el-GR" dirty="0" smtClean="0"/>
              <a:t>Ω</a:t>
            </a:r>
            <a:endParaRPr lang="en-US" dirty="0"/>
          </a:p>
        </p:txBody>
      </p:sp>
      <p:sp>
        <p:nvSpPr>
          <p:cNvPr id="22" name="Rectangle 21"/>
          <p:cNvSpPr/>
          <p:nvPr/>
        </p:nvSpPr>
        <p:spPr>
          <a:xfrm rot="5400000">
            <a:off x="7872157" y="3349180"/>
            <a:ext cx="886354" cy="4572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5192795" y="4020621"/>
            <a:ext cx="870837" cy="369332"/>
          </a:xfrm>
          <a:prstGeom prst="rect">
            <a:avLst/>
          </a:prstGeom>
          <a:noFill/>
          <a:ln w="57150">
            <a:solidFill>
              <a:schemeClr val="accent2"/>
            </a:solidFill>
          </a:ln>
        </p:spPr>
        <p:txBody>
          <a:bodyPr wrap="square" rtlCol="0">
            <a:spAutoFit/>
          </a:bodyPr>
          <a:lstStyle/>
          <a:p>
            <a:pPr algn="ctr"/>
            <a:r>
              <a:rPr lang="en-US" dirty="0" smtClean="0"/>
              <a:t>5.6 K</a:t>
            </a:r>
            <a:r>
              <a:rPr lang="el-GR" dirty="0" smtClean="0"/>
              <a:t>Ω</a:t>
            </a:r>
            <a:endParaRPr lang="en-US" dirty="0"/>
          </a:p>
        </p:txBody>
      </p:sp>
      <p:sp>
        <p:nvSpPr>
          <p:cNvPr id="25" name="Rectangle 24"/>
          <p:cNvSpPr/>
          <p:nvPr/>
        </p:nvSpPr>
        <p:spPr>
          <a:xfrm rot="5400000">
            <a:off x="7026985" y="3349180"/>
            <a:ext cx="886354" cy="4572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p:cNvCxnSpPr>
            <a:stCxn id="27" idx="3"/>
            <a:endCxn id="25" idx="2"/>
          </p:cNvCxnSpPr>
          <p:nvPr/>
        </p:nvCxnSpPr>
        <p:spPr>
          <a:xfrm>
            <a:off x="6069959" y="3425321"/>
            <a:ext cx="1171603" cy="15245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199122" y="3240655"/>
            <a:ext cx="870837" cy="369332"/>
          </a:xfrm>
          <a:prstGeom prst="rect">
            <a:avLst/>
          </a:prstGeom>
          <a:noFill/>
          <a:ln w="57150">
            <a:solidFill>
              <a:schemeClr val="accent2"/>
            </a:solidFill>
          </a:ln>
        </p:spPr>
        <p:txBody>
          <a:bodyPr wrap="square" rtlCol="0">
            <a:spAutoFit/>
          </a:bodyPr>
          <a:lstStyle/>
          <a:p>
            <a:pPr algn="ctr"/>
            <a:r>
              <a:rPr lang="en-US" dirty="0" smtClean="0"/>
              <a:t>4.7 K</a:t>
            </a:r>
            <a:r>
              <a:rPr lang="el-GR" dirty="0" smtClean="0"/>
              <a:t>Ω</a:t>
            </a:r>
            <a:endParaRPr lang="en-US" dirty="0"/>
          </a:p>
        </p:txBody>
      </p:sp>
      <p:cxnSp>
        <p:nvCxnSpPr>
          <p:cNvPr id="35" name="Elbow Connector 34"/>
          <p:cNvCxnSpPr>
            <a:stCxn id="24" idx="3"/>
          </p:cNvCxnSpPr>
          <p:nvPr/>
        </p:nvCxnSpPr>
        <p:spPr>
          <a:xfrm flipV="1">
            <a:off x="6063632" y="4039287"/>
            <a:ext cx="2251704" cy="166000"/>
          </a:xfrm>
          <a:prstGeom prst="bentConnector3">
            <a:avLst>
              <a:gd name="adj1" fmla="val 100198"/>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Elbow Connector 39"/>
          <p:cNvCxnSpPr>
            <a:stCxn id="21" idx="3"/>
            <a:endCxn id="19" idx="3"/>
          </p:cNvCxnSpPr>
          <p:nvPr/>
        </p:nvCxnSpPr>
        <p:spPr>
          <a:xfrm flipV="1">
            <a:off x="6070098" y="3738726"/>
            <a:ext cx="2947063" cy="1246527"/>
          </a:xfrm>
          <a:prstGeom prst="bentConnector2">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82563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4" y="2229376"/>
            <a:ext cx="10515600" cy="1127640"/>
          </a:xfrm>
        </p:spPr>
        <p:txBody>
          <a:bodyPr/>
          <a:lstStyle/>
          <a:p>
            <a:pPr marL="0" indent="0">
              <a:buNone/>
            </a:pPr>
            <a:r>
              <a:rPr lang="en-US" sz="2800" dirty="0" smtClean="0"/>
              <a:t>OBJECTIVE:</a:t>
            </a:r>
            <a:r>
              <a:rPr lang="en-US" dirty="0" smtClean="0"/>
              <a:t> </a:t>
            </a:r>
            <a:r>
              <a:rPr lang="en-US" sz="2000" dirty="0" smtClean="0"/>
              <a:t>To demonstrate that not all resistors have the same exact value of resistance.</a:t>
            </a:r>
            <a:endParaRPr lang="en-US" dirty="0"/>
          </a:p>
        </p:txBody>
      </p:sp>
      <p:sp>
        <p:nvSpPr>
          <p:cNvPr id="2" name="Footer Placeholder 1"/>
          <p:cNvSpPr>
            <a:spLocks noGrp="1"/>
          </p:cNvSpPr>
          <p:nvPr>
            <p:ph type="ftr" sz="quarter" idx="11"/>
          </p:nvPr>
        </p:nvSpPr>
        <p:spPr>
          <a:xfrm>
            <a:off x="677334" y="6041362"/>
            <a:ext cx="2033593" cy="365125"/>
          </a:xfrm>
        </p:spPr>
        <p:txBody>
          <a:bodyPr/>
          <a:lstStyle/>
          <a:p>
            <a:r>
              <a:rPr lang="en-US" dirty="0" smtClean="0"/>
              <a:t>EECT 111-50c Lab Notebook</a:t>
            </a:r>
            <a:endParaRPr lang="en-US" dirty="0"/>
          </a:p>
        </p:txBody>
      </p:sp>
      <p:sp>
        <p:nvSpPr>
          <p:cNvPr id="7" name="Content Placeholder 2"/>
          <p:cNvSpPr txBox="1">
            <a:spLocks/>
          </p:cNvSpPr>
          <p:nvPr/>
        </p:nvSpPr>
        <p:spPr>
          <a:xfrm>
            <a:off x="677334" y="3555569"/>
            <a:ext cx="10515600" cy="14365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t>-MATERIALS-</a:t>
            </a:r>
          </a:p>
          <a:p>
            <a:pPr>
              <a:buFont typeface="Wingdings" panose="05000000000000000000" pitchFamily="2" charset="2"/>
              <a:buChar char="q"/>
            </a:pPr>
            <a:r>
              <a:rPr lang="en-US" sz="2000" dirty="0" smtClean="0"/>
              <a:t>Digital </a:t>
            </a:r>
            <a:r>
              <a:rPr lang="en-US" sz="2000" dirty="0" err="1" smtClean="0"/>
              <a:t>Multimeter</a:t>
            </a:r>
            <a:r>
              <a:rPr lang="en-US" sz="2000" dirty="0" smtClean="0"/>
              <a:t>, GW INSTEK GDM-8245, Serial #: CL860259</a:t>
            </a:r>
          </a:p>
          <a:p>
            <a:pPr>
              <a:buFont typeface="Wingdings" panose="05000000000000000000" pitchFamily="2" charset="2"/>
              <a:buChar char="q"/>
            </a:pPr>
            <a:r>
              <a:rPr lang="en-US" sz="2000" dirty="0"/>
              <a:t>1</a:t>
            </a:r>
            <a:r>
              <a:rPr lang="en-US" sz="2000" dirty="0" smtClean="0"/>
              <a:t>0, 1K</a:t>
            </a:r>
            <a:r>
              <a:rPr lang="el-GR" sz="2000" dirty="0" smtClean="0"/>
              <a:t>Ω</a:t>
            </a:r>
            <a:r>
              <a:rPr lang="en-US" sz="2000" dirty="0" smtClean="0"/>
              <a:t> (</a:t>
            </a:r>
            <a:r>
              <a:rPr lang="en-US" sz="2000" dirty="0" err="1" smtClean="0"/>
              <a:t>Kohm</a:t>
            </a:r>
            <a:r>
              <a:rPr lang="en-US" sz="2000" dirty="0" smtClean="0"/>
              <a:t>) Resistors, (Color Code: Brown, Black, Red, Gold) </a:t>
            </a:r>
            <a:endParaRPr lang="en-US" sz="2000" dirty="0"/>
          </a:p>
        </p:txBody>
      </p:sp>
      <p:sp>
        <p:nvSpPr>
          <p:cNvPr id="8" name="Title 1"/>
          <p:cNvSpPr>
            <a:spLocks noGrp="1"/>
          </p:cNvSpPr>
          <p:nvPr>
            <p:ph type="title"/>
          </p:nvPr>
        </p:nvSpPr>
        <p:spPr>
          <a:xfrm>
            <a:off x="677334" y="609600"/>
            <a:ext cx="8596668" cy="939114"/>
          </a:xfrm>
        </p:spPr>
        <p:txBody>
          <a:bodyPr/>
          <a:lstStyle/>
          <a:p>
            <a:r>
              <a:rPr lang="en-US" dirty="0" smtClean="0"/>
              <a:t>Lab 1 – Resistor Variability</a:t>
            </a:r>
            <a:endParaRPr lang="en-US" dirty="0"/>
          </a:p>
        </p:txBody>
      </p:sp>
      <p:sp>
        <p:nvSpPr>
          <p:cNvPr id="4" name="Slide Number Placeholder 3"/>
          <p:cNvSpPr>
            <a:spLocks noGrp="1"/>
          </p:cNvSpPr>
          <p:nvPr>
            <p:ph type="sldNum" sz="quarter" idx="12"/>
          </p:nvPr>
        </p:nvSpPr>
        <p:spPr/>
        <p:txBody>
          <a:bodyPr/>
          <a:lstStyle/>
          <a:p>
            <a:fld id="{02F5106F-FE9C-4CEA-B66C-F71DEFA97EDD}" type="slidenum">
              <a:rPr lang="en-US" smtClean="0"/>
              <a:t>4</a:t>
            </a:fld>
            <a:endParaRPr lang="en-US"/>
          </a:p>
        </p:txBody>
      </p:sp>
    </p:spTree>
    <p:extLst>
      <p:ext uri="{BB962C8B-B14F-4D97-AF65-F5344CB8AC3E}">
        <p14:creationId xmlns:p14="http://schemas.microsoft.com/office/powerpoint/2010/main" val="17194145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94974" y="2218381"/>
            <a:ext cx="10002051" cy="2559565"/>
          </a:xfrm>
          <a:prstGeom prst="rect">
            <a:avLst/>
          </a:prstGeom>
        </p:spPr>
      </p:pic>
      <p:sp>
        <p:nvSpPr>
          <p:cNvPr id="6" name="Title 1"/>
          <p:cNvSpPr txBox="1">
            <a:spLocks/>
          </p:cNvSpPr>
          <p:nvPr/>
        </p:nvSpPr>
        <p:spPr>
          <a:xfrm>
            <a:off x="838199" y="494216"/>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latin typeface="Agency FB" panose="020B0503020202020204" pitchFamily="34" charset="0"/>
              </a:rPr>
              <a:t>Lab 5 DATA</a:t>
            </a:r>
            <a:r>
              <a:rPr lang="en-US" dirty="0" smtClean="0"/>
              <a:t>:</a:t>
            </a:r>
            <a:endParaRPr lang="en-US" dirty="0"/>
          </a:p>
        </p:txBody>
      </p:sp>
      <p:sp>
        <p:nvSpPr>
          <p:cNvPr id="4" name="Footer Placeholder 3"/>
          <p:cNvSpPr>
            <a:spLocks noGrp="1"/>
          </p:cNvSpPr>
          <p:nvPr>
            <p:ph type="ftr" sz="quarter" idx="11"/>
          </p:nvPr>
        </p:nvSpPr>
        <p:spPr/>
        <p:txBody>
          <a:bodyPr/>
          <a:lstStyle/>
          <a:p>
            <a:r>
              <a:rPr lang="en-US" smtClean="0"/>
              <a:t>EECT 111-50c Lab Notebook</a:t>
            </a:r>
            <a:endParaRPr lang="en-US"/>
          </a:p>
        </p:txBody>
      </p:sp>
      <p:sp>
        <p:nvSpPr>
          <p:cNvPr id="2" name="Slide Number Placeholder 1"/>
          <p:cNvSpPr>
            <a:spLocks noGrp="1"/>
          </p:cNvSpPr>
          <p:nvPr>
            <p:ph type="sldNum" sz="quarter" idx="12"/>
          </p:nvPr>
        </p:nvSpPr>
        <p:spPr/>
        <p:txBody>
          <a:bodyPr/>
          <a:lstStyle/>
          <a:p>
            <a:fld id="{02F5106F-FE9C-4CEA-B66C-F71DEFA97EDD}" type="slidenum">
              <a:rPr lang="en-US" smtClean="0"/>
              <a:t>40</a:t>
            </a:fld>
            <a:endParaRPr lang="en-US"/>
          </a:p>
        </p:txBody>
      </p:sp>
      <mc:AlternateContent xmlns:mc="http://schemas.openxmlformats.org/markup-compatibility/2006" xmlns:a14="http://schemas.microsoft.com/office/drawing/2010/main">
        <mc:Choice Requires="a14">
          <p:sp>
            <p:nvSpPr>
              <p:cNvPr id="7" name="TextBox 6"/>
              <p:cNvSpPr txBox="1"/>
              <p:nvPr/>
            </p:nvSpPr>
            <p:spPr>
              <a:xfrm>
                <a:off x="7356106" y="5001512"/>
                <a:ext cx="2059474" cy="74392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𝑇</m:t>
                          </m:r>
                        </m:sub>
                      </m:sSub>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𝑅</m:t>
                              </m:r>
                              <m:r>
                                <a:rPr lang="en-US" b="0" i="1" smtClean="0">
                                  <a:latin typeface="Cambria Math" panose="02040503050406030204" pitchFamily="18" charset="0"/>
                                </a:rPr>
                                <m:t>1</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𝑅</m:t>
                              </m:r>
                              <m:r>
                                <a:rPr lang="en-US" b="0" i="1" smtClean="0">
                                  <a:latin typeface="Cambria Math" panose="02040503050406030204" pitchFamily="18" charset="0"/>
                                </a:rPr>
                                <m:t>2</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𝑅</m:t>
                              </m:r>
                              <m:r>
                                <a:rPr lang="en-US" b="0" i="1" smtClean="0">
                                  <a:latin typeface="Cambria Math" panose="02040503050406030204" pitchFamily="18" charset="0"/>
                                </a:rPr>
                                <m:t>3</m:t>
                              </m:r>
                            </m:den>
                          </m:f>
                        </m:den>
                      </m:f>
                    </m:oMath>
                  </m:oMathPara>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7356106" y="5001512"/>
                <a:ext cx="2059474" cy="743922"/>
              </a:xfrm>
              <a:prstGeom prst="rect">
                <a:avLst/>
              </a:prstGeom>
              <a:blipFill rotWithShape="0">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1455527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677334" y="2468874"/>
            <a:ext cx="10515600" cy="277040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en-US" sz="2000" dirty="0" smtClean="0"/>
              <a:t> Measuring Current and voltage in a series circuit is easiest to accomplish if the circuit is both powered and grounded. </a:t>
            </a:r>
          </a:p>
          <a:p>
            <a:pPr>
              <a:buFont typeface="Wingdings" panose="05000000000000000000" pitchFamily="2" charset="2"/>
              <a:buChar char="Ø"/>
            </a:pPr>
            <a:r>
              <a:rPr lang="en-US" sz="2000" dirty="0" smtClean="0"/>
              <a:t>The Current across each branch was different however the voltage across each was identical.</a:t>
            </a:r>
          </a:p>
          <a:p>
            <a:pPr>
              <a:buFont typeface="Wingdings" panose="05000000000000000000" pitchFamily="2" charset="2"/>
              <a:buChar char="Ø"/>
            </a:pPr>
            <a:r>
              <a:rPr lang="en-US" sz="2000" dirty="0" smtClean="0"/>
              <a:t>Using Ohm’s Law makes finding an unknown resistance quite easy if both the voltage and current are known.</a:t>
            </a:r>
            <a:endParaRPr lang="en-US" sz="2000" dirty="0"/>
          </a:p>
        </p:txBody>
      </p:sp>
      <p:sp>
        <p:nvSpPr>
          <p:cNvPr id="6" name="Footer Placeholder 5"/>
          <p:cNvSpPr>
            <a:spLocks noGrp="1"/>
          </p:cNvSpPr>
          <p:nvPr>
            <p:ph type="ftr" sz="quarter" idx="11"/>
          </p:nvPr>
        </p:nvSpPr>
        <p:spPr/>
        <p:txBody>
          <a:bodyPr/>
          <a:lstStyle/>
          <a:p>
            <a:r>
              <a:rPr lang="en-US" dirty="0" smtClean="0"/>
              <a:t>EECT 111-50c Lab Notebook</a:t>
            </a:r>
            <a:endParaRPr lang="en-US" dirty="0"/>
          </a:p>
        </p:txBody>
      </p:sp>
      <p:sp>
        <p:nvSpPr>
          <p:cNvPr id="7" name="Title 1"/>
          <p:cNvSpPr txBox="1">
            <a:spLocks/>
          </p:cNvSpPr>
          <p:nvPr/>
        </p:nvSpPr>
        <p:spPr>
          <a:xfrm>
            <a:off x="677334" y="345990"/>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Lab 5 – Black Box Design (Parallel), Observations</a:t>
            </a:r>
            <a:endParaRPr lang="en-US" dirty="0"/>
          </a:p>
        </p:txBody>
      </p:sp>
      <mc:AlternateContent xmlns:mc="http://schemas.openxmlformats.org/markup-compatibility/2006" xmlns:a14="http://schemas.microsoft.com/office/drawing/2010/main">
        <mc:Choice Requires="a14">
          <p:sp>
            <p:nvSpPr>
              <p:cNvPr id="2" name="TextBox 1"/>
              <p:cNvSpPr txBox="1"/>
              <p:nvPr/>
            </p:nvSpPr>
            <p:spPr>
              <a:xfrm>
                <a:off x="1614617" y="4679092"/>
                <a:ext cx="2198935" cy="7421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𝑇</m:t>
                          </m:r>
                        </m:sub>
                      </m:sSub>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𝑅</m:t>
                              </m:r>
                              <m:r>
                                <a:rPr lang="en-US" b="0" i="1" smtClean="0">
                                  <a:latin typeface="Cambria Math" panose="02040503050406030204" pitchFamily="18" charset="0"/>
                                </a:rPr>
                                <m:t>1</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𝑅</m:t>
                              </m:r>
                              <m:r>
                                <a:rPr lang="en-US" b="0" i="1" smtClean="0">
                                  <a:latin typeface="Cambria Math" panose="02040503050406030204" pitchFamily="18" charset="0"/>
                                </a:rPr>
                                <m:t>2</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𝑅</m:t>
                              </m:r>
                              <m:r>
                                <a:rPr lang="en-US" b="0" i="1" smtClean="0">
                                  <a:latin typeface="Cambria Math" panose="02040503050406030204" pitchFamily="18" charset="0"/>
                                </a:rPr>
                                <m:t>12</m:t>
                              </m:r>
                            </m:den>
                          </m:f>
                        </m:den>
                      </m:f>
                    </m:oMath>
                  </m:oMathPara>
                </a14:m>
                <a:endParaRPr 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1614617" y="4679092"/>
                <a:ext cx="2198935" cy="742126"/>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6992237" y="4859142"/>
                <a:ext cx="893771" cy="5638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𝑇</m:t>
                          </m:r>
                        </m:sub>
                      </m:sSub>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𝑉</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𝑇</m:t>
                              </m:r>
                            </m:sub>
                          </m:sSub>
                        </m:den>
                      </m:f>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6992237" y="4859142"/>
                <a:ext cx="893771" cy="563872"/>
              </a:xfrm>
              <a:prstGeom prst="rect">
                <a:avLst/>
              </a:prstGeom>
              <a:blipFill rotWithShape="0">
                <a:blip r:embed="rId3"/>
                <a:stretch>
                  <a:fillRect/>
                </a:stretch>
              </a:blipFill>
            </p:spPr>
            <p:txBody>
              <a:bodyPr/>
              <a:lstStyle/>
              <a:p>
                <a:r>
                  <a:rPr lang="en-US">
                    <a:noFill/>
                  </a:rPr>
                  <a:t> </a:t>
                </a:r>
              </a:p>
            </p:txBody>
          </p:sp>
        </mc:Fallback>
      </mc:AlternateContent>
      <p:sp>
        <p:nvSpPr>
          <p:cNvPr id="8" name="Slide Number Placeholder 7"/>
          <p:cNvSpPr>
            <a:spLocks noGrp="1"/>
          </p:cNvSpPr>
          <p:nvPr>
            <p:ph type="sldNum" sz="quarter" idx="12"/>
          </p:nvPr>
        </p:nvSpPr>
        <p:spPr/>
        <p:txBody>
          <a:bodyPr/>
          <a:lstStyle/>
          <a:p>
            <a:fld id="{02F5106F-FE9C-4CEA-B66C-F71DEFA97EDD}" type="slidenum">
              <a:rPr lang="en-US" smtClean="0"/>
              <a:t>41</a:t>
            </a:fld>
            <a:endParaRPr lang="en-US"/>
          </a:p>
        </p:txBody>
      </p:sp>
    </p:spTree>
    <p:extLst>
      <p:ext uri="{BB962C8B-B14F-4D97-AF65-F5344CB8AC3E}">
        <p14:creationId xmlns:p14="http://schemas.microsoft.com/office/powerpoint/2010/main" val="131826230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EECT 111-50c Lab Notebook</a:t>
            </a:r>
            <a:endParaRPr lang="en-US"/>
          </a:p>
        </p:txBody>
      </p:sp>
      <p:sp>
        <p:nvSpPr>
          <p:cNvPr id="3" name="Title 1"/>
          <p:cNvSpPr txBox="1">
            <a:spLocks/>
          </p:cNvSpPr>
          <p:nvPr/>
        </p:nvSpPr>
        <p:spPr>
          <a:xfrm>
            <a:off x="677334" y="345990"/>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Lab 5 – Black Box Design (Parallel), Conclusion</a:t>
            </a:r>
            <a:endParaRPr lang="en-US" dirty="0"/>
          </a:p>
        </p:txBody>
      </p:sp>
      <p:sp>
        <p:nvSpPr>
          <p:cNvPr id="4" name="Content Placeholder 2"/>
          <p:cNvSpPr txBox="1">
            <a:spLocks/>
          </p:cNvSpPr>
          <p:nvPr/>
        </p:nvSpPr>
        <p:spPr>
          <a:xfrm>
            <a:off x="677334" y="2100647"/>
            <a:ext cx="10515600" cy="22901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buFont typeface="Wingdings" panose="05000000000000000000" pitchFamily="2" charset="2"/>
              <a:buChar char="v"/>
            </a:pPr>
            <a:r>
              <a:rPr lang="en-US" dirty="0" smtClean="0"/>
              <a:t> </a:t>
            </a:r>
            <a:r>
              <a:rPr lang="en-US" sz="2000" dirty="0" smtClean="0"/>
              <a:t>The measured current and total resistance </a:t>
            </a:r>
            <a:r>
              <a:rPr lang="en-US" sz="2000" dirty="0"/>
              <a:t>for </a:t>
            </a:r>
            <a:r>
              <a:rPr lang="en-US" sz="2000" dirty="0" smtClean="0"/>
              <a:t>the three  circuit were very similar to the required design specifications. (9V, 4.642mA, 1957</a:t>
            </a:r>
            <a:r>
              <a:rPr lang="el-GR" sz="2000" dirty="0" smtClean="0"/>
              <a:t> Ω</a:t>
            </a:r>
            <a:r>
              <a:rPr lang="en-US" sz="2000" dirty="0" smtClean="0"/>
              <a:t>)</a:t>
            </a:r>
            <a:r>
              <a:rPr lang="el-GR" sz="2000" dirty="0" smtClean="0"/>
              <a:t> </a:t>
            </a:r>
            <a:r>
              <a:rPr lang="el-GR" dirty="0" smtClean="0"/>
              <a:t> </a:t>
            </a:r>
            <a:endParaRPr lang="en-US" dirty="0"/>
          </a:p>
        </p:txBody>
      </p:sp>
      <p:sp>
        <p:nvSpPr>
          <p:cNvPr id="5" name="Slide Number Placeholder 4"/>
          <p:cNvSpPr>
            <a:spLocks noGrp="1"/>
          </p:cNvSpPr>
          <p:nvPr>
            <p:ph type="sldNum" sz="quarter" idx="12"/>
          </p:nvPr>
        </p:nvSpPr>
        <p:spPr/>
        <p:txBody>
          <a:bodyPr/>
          <a:lstStyle/>
          <a:p>
            <a:fld id="{02F5106F-FE9C-4CEA-B66C-F71DEFA97EDD}" type="slidenum">
              <a:rPr lang="en-US" smtClean="0"/>
              <a:t>42</a:t>
            </a:fld>
            <a:endParaRPr lang="en-US"/>
          </a:p>
        </p:txBody>
      </p:sp>
    </p:spTree>
    <p:extLst>
      <p:ext uri="{BB962C8B-B14F-4D97-AF65-F5344CB8AC3E}">
        <p14:creationId xmlns:p14="http://schemas.microsoft.com/office/powerpoint/2010/main" val="404538215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latin typeface="OCR A Extended" panose="02010509020102010303" pitchFamily="50" charset="0"/>
              </a:rPr>
              <a:t>LAB </a:t>
            </a:r>
            <a:r>
              <a:rPr lang="en-US" dirty="0">
                <a:latin typeface="OCR A Extended" panose="02010509020102010303" pitchFamily="50" charset="0"/>
              </a:rPr>
              <a:t>6</a:t>
            </a:r>
            <a:r>
              <a:rPr lang="en-US" dirty="0" smtClean="0">
                <a:latin typeface="OCR A Extended" panose="02010509020102010303" pitchFamily="50" charset="0"/>
              </a:rPr>
              <a:t>:</a:t>
            </a:r>
            <a:r>
              <a:rPr lang="en-US" dirty="0" smtClean="0"/>
              <a:t> </a:t>
            </a:r>
            <a:r>
              <a:rPr lang="en-US" dirty="0" smtClean="0">
                <a:latin typeface="MT Extra" panose="05050102010205020202" pitchFamily="18" charset="2"/>
              </a:rPr>
              <a:t>4 Resistor Parallel Circuit</a:t>
            </a:r>
            <a:endParaRPr lang="en-US" dirty="0">
              <a:latin typeface="MT Extra" panose="05050102010205020202" pitchFamily="18" charset="2"/>
            </a:endParaRPr>
          </a:p>
        </p:txBody>
      </p:sp>
      <p:sp>
        <p:nvSpPr>
          <p:cNvPr id="6" name="Subtitle 2"/>
          <p:cNvSpPr>
            <a:spLocks noGrp="1"/>
          </p:cNvSpPr>
          <p:nvPr>
            <p:ph type="subTitle" idx="1"/>
          </p:nvPr>
        </p:nvSpPr>
        <p:spPr>
          <a:xfrm>
            <a:off x="1507067" y="4050833"/>
            <a:ext cx="7766936" cy="1457082"/>
          </a:xfrm>
        </p:spPr>
        <p:txBody>
          <a:bodyPr>
            <a:normAutofit fontScale="77500" lnSpcReduction="20000"/>
          </a:bodyPr>
          <a:lstStyle/>
          <a:p>
            <a:pPr algn="ctr"/>
            <a:r>
              <a:rPr lang="en-US" dirty="0" smtClean="0"/>
              <a:t>Josiah Abel</a:t>
            </a:r>
          </a:p>
          <a:p>
            <a:pPr algn="ctr"/>
            <a:r>
              <a:rPr lang="en-US" dirty="0" smtClean="0">
                <a:latin typeface="MT Extra" panose="05050102010205020202" pitchFamily="18" charset="2"/>
              </a:rPr>
              <a:t>Date: 2/26/2015</a:t>
            </a:r>
          </a:p>
          <a:p>
            <a:pPr algn="ctr"/>
            <a:r>
              <a:rPr lang="en-US" dirty="0" smtClean="0">
                <a:latin typeface="MT Extra" panose="05050102010205020202" pitchFamily="18" charset="2"/>
              </a:rPr>
              <a:t>Lab Partners: Dakota Johnson and Cody Fletcher</a:t>
            </a:r>
          </a:p>
          <a:p>
            <a:pPr algn="ctr"/>
            <a:r>
              <a:rPr lang="en-US" dirty="0" smtClean="0">
                <a:latin typeface="MT Extra" panose="05050102010205020202" pitchFamily="18" charset="2"/>
              </a:rPr>
              <a:t>Lab Bench # 6</a:t>
            </a:r>
          </a:p>
          <a:p>
            <a:pPr algn="ctr"/>
            <a:r>
              <a:rPr lang="en-US" dirty="0" smtClean="0"/>
              <a:t>EECT 111 </a:t>
            </a:r>
            <a:endParaRPr lang="en-US" dirty="0"/>
          </a:p>
        </p:txBody>
      </p:sp>
      <p:sp>
        <p:nvSpPr>
          <p:cNvPr id="8" name="Footer Placeholder 7"/>
          <p:cNvSpPr>
            <a:spLocks noGrp="1"/>
          </p:cNvSpPr>
          <p:nvPr>
            <p:ph type="ftr" sz="quarter" idx="11"/>
          </p:nvPr>
        </p:nvSpPr>
        <p:spPr/>
        <p:txBody>
          <a:bodyPr/>
          <a:lstStyle/>
          <a:p>
            <a:r>
              <a:rPr lang="en-US" dirty="0" smtClean="0"/>
              <a:t>EECT 111-50c Lab Notebook</a:t>
            </a:r>
            <a:endParaRPr lang="en-US" dirty="0"/>
          </a:p>
        </p:txBody>
      </p:sp>
      <p:sp>
        <p:nvSpPr>
          <p:cNvPr id="3" name="Slide Number Placeholder 2"/>
          <p:cNvSpPr>
            <a:spLocks noGrp="1"/>
          </p:cNvSpPr>
          <p:nvPr>
            <p:ph type="sldNum" sz="quarter" idx="12"/>
          </p:nvPr>
        </p:nvSpPr>
        <p:spPr/>
        <p:txBody>
          <a:bodyPr/>
          <a:lstStyle/>
          <a:p>
            <a:fld id="{02F5106F-FE9C-4CEA-B66C-F71DEFA97EDD}" type="slidenum">
              <a:rPr lang="en-US" smtClean="0"/>
              <a:t>43</a:t>
            </a:fld>
            <a:endParaRPr lang="en-US"/>
          </a:p>
        </p:txBody>
      </p:sp>
    </p:spTree>
    <p:extLst>
      <p:ext uri="{BB962C8B-B14F-4D97-AF65-F5344CB8AC3E}">
        <p14:creationId xmlns:p14="http://schemas.microsoft.com/office/powerpoint/2010/main" val="4074941174"/>
      </p:ext>
    </p:extLst>
  </p:cSld>
  <p:clrMapOvr>
    <a:masterClrMapping/>
  </p:clrMapOvr>
  <mc:AlternateContent xmlns:mc="http://schemas.openxmlformats.org/markup-compatibility/2006">
    <mc:Choice xmlns:p14="http://schemas.microsoft.com/office/powerpoint/2010/main" Requires="p14">
      <p:transition spd="slow" p14:dur="2000" advClick="0" advTm="0">
        <p14:vortex dir="r"/>
      </p:transition>
    </mc:Choice>
    <mc:Fallback>
      <p:transition spd="slow" advClick="0" advTm="0">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4" name="Footer Placeholder 3"/>
          <p:cNvSpPr>
            <a:spLocks noGrp="1"/>
          </p:cNvSpPr>
          <p:nvPr>
            <p:ph type="ftr" sz="quarter" idx="11"/>
          </p:nvPr>
        </p:nvSpPr>
        <p:spPr/>
        <p:txBody>
          <a:bodyPr/>
          <a:lstStyle/>
          <a:p>
            <a:r>
              <a:rPr lang="en-US" smtClean="0"/>
              <a:t>EECT 111-50c Lab Notebook</a:t>
            </a:r>
            <a:endParaRPr lang="en-US"/>
          </a:p>
        </p:txBody>
      </p:sp>
      <p:sp>
        <p:nvSpPr>
          <p:cNvPr id="5" name="Slide Number Placeholder 4"/>
          <p:cNvSpPr>
            <a:spLocks noGrp="1"/>
          </p:cNvSpPr>
          <p:nvPr>
            <p:ph type="sldNum" sz="quarter" idx="12"/>
          </p:nvPr>
        </p:nvSpPr>
        <p:spPr/>
        <p:txBody>
          <a:bodyPr/>
          <a:lstStyle/>
          <a:p>
            <a:fld id="{02F5106F-FE9C-4CEA-B66C-F71DEFA97EDD}" type="slidenum">
              <a:rPr lang="en-US" smtClean="0"/>
              <a:t>44</a:t>
            </a:fld>
            <a:endParaRPr lang="en-US"/>
          </a:p>
        </p:txBody>
      </p:sp>
      <p:sp>
        <p:nvSpPr>
          <p:cNvPr id="2" name="Title 1"/>
          <p:cNvSpPr>
            <a:spLocks noGrp="1"/>
          </p:cNvSpPr>
          <p:nvPr>
            <p:ph type="title"/>
          </p:nvPr>
        </p:nvSpPr>
        <p:spPr>
          <a:xfrm>
            <a:off x="1797666" y="1499313"/>
            <a:ext cx="8596668" cy="3421954"/>
          </a:xfrm>
        </p:spPr>
        <p:txBody>
          <a:bodyPr>
            <a:noAutofit/>
          </a:bodyPr>
          <a:lstStyle/>
          <a:p>
            <a:pPr algn="ctr"/>
            <a:r>
              <a:rPr lang="en-US" sz="9600" dirty="0" smtClean="0">
                <a:solidFill>
                  <a:srgbClr val="FF0000"/>
                </a:solidFill>
                <a:latin typeface="OCR A Extended" panose="02010509020102010303" pitchFamily="50" charset="0"/>
              </a:rPr>
              <a:t>ERROR</a:t>
            </a:r>
            <a:br>
              <a:rPr lang="en-US" sz="9600" dirty="0" smtClean="0">
                <a:solidFill>
                  <a:srgbClr val="FF0000"/>
                </a:solidFill>
                <a:latin typeface="OCR A Extended" panose="02010509020102010303" pitchFamily="50" charset="0"/>
              </a:rPr>
            </a:br>
            <a:r>
              <a:rPr lang="en-US" sz="4000" dirty="0" smtClean="0">
                <a:solidFill>
                  <a:srgbClr val="FF0000"/>
                </a:solidFill>
                <a:latin typeface="OCR A Extended" panose="02010509020102010303" pitchFamily="50" charset="0"/>
              </a:rPr>
              <a:t>(NO DATA FOUND)</a:t>
            </a:r>
            <a:br>
              <a:rPr lang="en-US" sz="4000" dirty="0" smtClean="0">
                <a:solidFill>
                  <a:srgbClr val="FF0000"/>
                </a:solidFill>
                <a:latin typeface="OCR A Extended" panose="02010509020102010303" pitchFamily="50" charset="0"/>
              </a:rPr>
            </a:br>
            <a:r>
              <a:rPr lang="en-US" sz="4000" dirty="0" smtClean="0">
                <a:solidFill>
                  <a:srgbClr val="FF0000"/>
                </a:solidFill>
                <a:latin typeface="OCR A Extended" panose="02010509020102010303" pitchFamily="50" charset="0"/>
              </a:rPr>
              <a:t>[NULL]</a:t>
            </a:r>
            <a:br>
              <a:rPr lang="en-US" sz="4000" dirty="0" smtClean="0">
                <a:solidFill>
                  <a:srgbClr val="FF0000"/>
                </a:solidFill>
                <a:latin typeface="OCR A Extended" panose="02010509020102010303" pitchFamily="50" charset="0"/>
              </a:rPr>
            </a:br>
            <a:r>
              <a:rPr lang="en-US" sz="4000" dirty="0" smtClean="0">
                <a:solidFill>
                  <a:srgbClr val="FF0000"/>
                </a:solidFill>
                <a:latin typeface="OCR A Extended" panose="02010509020102010303" pitchFamily="50" charset="0"/>
              </a:rPr>
              <a:t>[NULL]</a:t>
            </a:r>
            <a:r>
              <a:rPr lang="en-US" sz="9600" dirty="0" smtClean="0">
                <a:solidFill>
                  <a:srgbClr val="FF0000"/>
                </a:solidFill>
                <a:latin typeface="OCR A Extended" panose="02010509020102010303" pitchFamily="50" charset="0"/>
              </a:rPr>
              <a:t/>
            </a:r>
            <a:br>
              <a:rPr lang="en-US" sz="9600" dirty="0" smtClean="0">
                <a:solidFill>
                  <a:srgbClr val="FF0000"/>
                </a:solidFill>
                <a:latin typeface="OCR A Extended" panose="02010509020102010303" pitchFamily="50" charset="0"/>
              </a:rPr>
            </a:br>
            <a:endParaRPr lang="en-US" sz="9600" dirty="0">
              <a:solidFill>
                <a:srgbClr val="FF0000"/>
              </a:solidFill>
              <a:latin typeface="OCR A Extended" panose="02010509020102010303" pitchFamily="50" charset="0"/>
            </a:endParaRPr>
          </a:p>
        </p:txBody>
      </p:sp>
    </p:spTree>
    <p:extLst>
      <p:ext uri="{BB962C8B-B14F-4D97-AF65-F5344CB8AC3E}">
        <p14:creationId xmlns:p14="http://schemas.microsoft.com/office/powerpoint/2010/main" val="3851138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latin typeface="OCR A Extended" panose="02010509020102010303" pitchFamily="50" charset="0"/>
              </a:rPr>
              <a:t>LAB </a:t>
            </a:r>
            <a:r>
              <a:rPr lang="en-US" dirty="0">
                <a:latin typeface="OCR A Extended" panose="02010509020102010303" pitchFamily="50" charset="0"/>
              </a:rPr>
              <a:t>7</a:t>
            </a:r>
            <a:r>
              <a:rPr lang="en-US" dirty="0" smtClean="0">
                <a:latin typeface="OCR A Extended" panose="02010509020102010303" pitchFamily="50" charset="0"/>
              </a:rPr>
              <a:t>: 4 Resistor Parallel Circuit</a:t>
            </a:r>
            <a:endParaRPr lang="en-US" dirty="0">
              <a:latin typeface="OCR A Extended" panose="02010509020102010303" pitchFamily="50" charset="0"/>
            </a:endParaRPr>
          </a:p>
        </p:txBody>
      </p:sp>
      <p:sp>
        <p:nvSpPr>
          <p:cNvPr id="6" name="Subtitle 2"/>
          <p:cNvSpPr>
            <a:spLocks noGrp="1"/>
          </p:cNvSpPr>
          <p:nvPr>
            <p:ph type="subTitle" idx="1"/>
          </p:nvPr>
        </p:nvSpPr>
        <p:spPr>
          <a:xfrm>
            <a:off x="1507067" y="4050833"/>
            <a:ext cx="7766936" cy="1457082"/>
          </a:xfrm>
        </p:spPr>
        <p:txBody>
          <a:bodyPr>
            <a:normAutofit fontScale="77500" lnSpcReduction="20000"/>
          </a:bodyPr>
          <a:lstStyle/>
          <a:p>
            <a:pPr algn="ctr"/>
            <a:r>
              <a:rPr lang="en-US" dirty="0" smtClean="0"/>
              <a:t>Josiah Abel</a:t>
            </a:r>
          </a:p>
          <a:p>
            <a:pPr algn="ctr"/>
            <a:r>
              <a:rPr lang="en-US" dirty="0" smtClean="0"/>
              <a:t>Date: 2/26/2015</a:t>
            </a:r>
          </a:p>
          <a:p>
            <a:pPr algn="ctr"/>
            <a:r>
              <a:rPr lang="en-US" dirty="0" smtClean="0"/>
              <a:t>Lab Partners: Dakota Johnson and Cody Fletcher</a:t>
            </a:r>
          </a:p>
          <a:p>
            <a:pPr algn="ctr"/>
            <a:r>
              <a:rPr lang="en-US" dirty="0" smtClean="0"/>
              <a:t>Lab Bench # 6</a:t>
            </a:r>
          </a:p>
          <a:p>
            <a:pPr algn="ctr"/>
            <a:r>
              <a:rPr lang="en-US" dirty="0" smtClean="0"/>
              <a:t>EECT 111 </a:t>
            </a:r>
            <a:endParaRPr lang="en-US" dirty="0"/>
          </a:p>
        </p:txBody>
      </p:sp>
      <p:sp>
        <p:nvSpPr>
          <p:cNvPr id="8" name="Footer Placeholder 7"/>
          <p:cNvSpPr>
            <a:spLocks noGrp="1"/>
          </p:cNvSpPr>
          <p:nvPr>
            <p:ph type="ftr" sz="quarter" idx="11"/>
          </p:nvPr>
        </p:nvSpPr>
        <p:spPr/>
        <p:txBody>
          <a:bodyPr/>
          <a:lstStyle/>
          <a:p>
            <a:r>
              <a:rPr lang="en-US" smtClean="0"/>
              <a:t>EECT 111-50c Lab Notebook</a:t>
            </a:r>
            <a:endParaRPr lang="en-US"/>
          </a:p>
        </p:txBody>
      </p:sp>
      <p:sp>
        <p:nvSpPr>
          <p:cNvPr id="3" name="Slide Number Placeholder 2"/>
          <p:cNvSpPr>
            <a:spLocks noGrp="1"/>
          </p:cNvSpPr>
          <p:nvPr>
            <p:ph type="sldNum" sz="quarter" idx="12"/>
          </p:nvPr>
        </p:nvSpPr>
        <p:spPr/>
        <p:txBody>
          <a:bodyPr/>
          <a:lstStyle/>
          <a:p>
            <a:fld id="{02F5106F-FE9C-4CEA-B66C-F71DEFA97EDD}" type="slidenum">
              <a:rPr lang="en-US" smtClean="0"/>
              <a:t>45</a:t>
            </a:fld>
            <a:endParaRPr lang="en-US"/>
          </a:p>
        </p:txBody>
      </p:sp>
    </p:spTree>
    <p:extLst>
      <p:ext uri="{BB962C8B-B14F-4D97-AF65-F5344CB8AC3E}">
        <p14:creationId xmlns:p14="http://schemas.microsoft.com/office/powerpoint/2010/main" val="414455678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838200" y="1562012"/>
            <a:ext cx="10515600" cy="116659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t>OBJECTIVE: </a:t>
            </a:r>
            <a:r>
              <a:rPr lang="en-US" sz="2000" dirty="0" smtClean="0"/>
              <a:t>To create a four branch Parallel circuit using four resistors. Measure all of the resistor values, the total current and all of the branch currents. </a:t>
            </a:r>
            <a:endParaRPr lang="en-US" dirty="0"/>
          </a:p>
        </p:txBody>
      </p:sp>
      <p:sp>
        <p:nvSpPr>
          <p:cNvPr id="5" name="Content Placeholder 2"/>
          <p:cNvSpPr txBox="1">
            <a:spLocks/>
          </p:cNvSpPr>
          <p:nvPr/>
        </p:nvSpPr>
        <p:spPr>
          <a:xfrm>
            <a:off x="838200" y="3059668"/>
            <a:ext cx="10515600" cy="25503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t>-MATERIALS-</a:t>
            </a:r>
          </a:p>
          <a:p>
            <a:pPr>
              <a:buFont typeface="Wingdings" panose="05000000000000000000" pitchFamily="2" charset="2"/>
              <a:buChar char="q"/>
            </a:pPr>
            <a:r>
              <a:rPr lang="en-US" sz="2000" dirty="0" smtClean="0"/>
              <a:t>Digital </a:t>
            </a:r>
            <a:r>
              <a:rPr lang="en-US" sz="2000" dirty="0" err="1" smtClean="0"/>
              <a:t>Multimeter</a:t>
            </a:r>
            <a:r>
              <a:rPr lang="en-US" sz="2000" dirty="0" smtClean="0"/>
              <a:t>, GW INSTEK GDM-8245, Serial #: CL860332</a:t>
            </a:r>
          </a:p>
          <a:p>
            <a:pPr>
              <a:buFont typeface="Wingdings" panose="05000000000000000000" pitchFamily="2" charset="2"/>
              <a:buChar char="q"/>
            </a:pPr>
            <a:r>
              <a:rPr lang="en-US" sz="2000" dirty="0" smtClean="0"/>
              <a:t>NI ELVIS II+, breadboard, Serial #: 1677D1E</a:t>
            </a:r>
          </a:p>
          <a:p>
            <a:pPr>
              <a:buFont typeface="Wingdings" panose="05000000000000000000" pitchFamily="2" charset="2"/>
              <a:buChar char="q"/>
            </a:pPr>
            <a:r>
              <a:rPr lang="en-US" sz="2000" dirty="0"/>
              <a:t>4</a:t>
            </a:r>
            <a:r>
              <a:rPr lang="en-US" sz="2000" dirty="0" smtClean="0"/>
              <a:t> resistors, </a:t>
            </a:r>
            <a:r>
              <a:rPr lang="en-US" sz="2000" dirty="0"/>
              <a:t>(4.7 K</a:t>
            </a:r>
            <a:r>
              <a:rPr lang="el-GR" sz="2000" dirty="0" smtClean="0"/>
              <a:t>Ω</a:t>
            </a:r>
            <a:r>
              <a:rPr lang="en-US" sz="2000" dirty="0" smtClean="0"/>
              <a:t>, 4.7 </a:t>
            </a:r>
            <a:r>
              <a:rPr lang="en-US" sz="2000" dirty="0"/>
              <a:t>K</a:t>
            </a:r>
            <a:r>
              <a:rPr lang="el-GR" sz="2000" dirty="0" smtClean="0"/>
              <a:t>Ω</a:t>
            </a:r>
            <a:r>
              <a:rPr lang="en-US" sz="2000" dirty="0" smtClean="0"/>
              <a:t>, 3.3 </a:t>
            </a:r>
            <a:r>
              <a:rPr lang="en-US" sz="2000" dirty="0"/>
              <a:t>K</a:t>
            </a:r>
            <a:r>
              <a:rPr lang="el-GR" sz="2000" dirty="0" smtClean="0"/>
              <a:t>Ω</a:t>
            </a:r>
            <a:r>
              <a:rPr lang="en-US" sz="2000" dirty="0"/>
              <a:t>, </a:t>
            </a:r>
            <a:r>
              <a:rPr lang="en-US" sz="2000" dirty="0" smtClean="0"/>
              <a:t>2.2 </a:t>
            </a:r>
            <a:r>
              <a:rPr lang="en-US" sz="2000" dirty="0"/>
              <a:t>K</a:t>
            </a:r>
            <a:r>
              <a:rPr lang="el-GR" sz="2000" dirty="0"/>
              <a:t>Ω</a:t>
            </a:r>
            <a:r>
              <a:rPr lang="en-US" sz="2000" dirty="0" smtClean="0"/>
              <a:t> )</a:t>
            </a:r>
          </a:p>
          <a:p>
            <a:pPr>
              <a:buFont typeface="Wingdings" panose="05000000000000000000" pitchFamily="2" charset="2"/>
              <a:buChar char="q"/>
            </a:pPr>
            <a:r>
              <a:rPr lang="en-US" sz="2000" dirty="0" err="1" smtClean="0"/>
              <a:t>Multisim</a:t>
            </a:r>
            <a:r>
              <a:rPr lang="en-US" sz="2000" dirty="0" smtClean="0"/>
              <a:t> 13.0 Computer program</a:t>
            </a:r>
          </a:p>
          <a:p>
            <a:pPr>
              <a:buFont typeface="Wingdings" panose="05000000000000000000" pitchFamily="2" charset="2"/>
              <a:buChar char="q"/>
            </a:pPr>
            <a:r>
              <a:rPr lang="en-US" sz="2000" dirty="0"/>
              <a:t> </a:t>
            </a:r>
            <a:r>
              <a:rPr lang="en-US" sz="2000" dirty="0" smtClean="0"/>
              <a:t>Assorted Jumper Wires</a:t>
            </a:r>
          </a:p>
        </p:txBody>
      </p:sp>
      <p:sp>
        <p:nvSpPr>
          <p:cNvPr id="6" name="Footer Placeholder 5"/>
          <p:cNvSpPr>
            <a:spLocks noGrp="1"/>
          </p:cNvSpPr>
          <p:nvPr>
            <p:ph type="ftr" sz="quarter" idx="11"/>
          </p:nvPr>
        </p:nvSpPr>
        <p:spPr>
          <a:xfrm>
            <a:off x="838200" y="6356349"/>
            <a:ext cx="4114800" cy="365125"/>
          </a:xfrm>
        </p:spPr>
        <p:txBody>
          <a:bodyPr/>
          <a:lstStyle/>
          <a:p>
            <a:r>
              <a:rPr lang="en-US" smtClean="0"/>
              <a:t>EECT 111-50c Lab Notebook</a:t>
            </a:r>
            <a:endParaRPr lang="en-US" dirty="0"/>
          </a:p>
        </p:txBody>
      </p:sp>
      <p:sp>
        <p:nvSpPr>
          <p:cNvPr id="7" name="Title 1"/>
          <p:cNvSpPr txBox="1">
            <a:spLocks/>
          </p:cNvSpPr>
          <p:nvPr/>
        </p:nvSpPr>
        <p:spPr>
          <a:xfrm>
            <a:off x="677334" y="345990"/>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Lab 7 – 4 Resistor Parallel Circuit</a:t>
            </a:r>
            <a:endParaRPr lang="en-US" dirty="0"/>
          </a:p>
        </p:txBody>
      </p:sp>
      <p:sp>
        <p:nvSpPr>
          <p:cNvPr id="2" name="Slide Number Placeholder 1"/>
          <p:cNvSpPr>
            <a:spLocks noGrp="1"/>
          </p:cNvSpPr>
          <p:nvPr>
            <p:ph type="sldNum" sz="quarter" idx="12"/>
          </p:nvPr>
        </p:nvSpPr>
        <p:spPr/>
        <p:txBody>
          <a:bodyPr/>
          <a:lstStyle/>
          <a:p>
            <a:fld id="{02F5106F-FE9C-4CEA-B66C-F71DEFA97EDD}" type="slidenum">
              <a:rPr lang="en-US" smtClean="0"/>
              <a:t>46</a:t>
            </a:fld>
            <a:endParaRPr lang="en-US"/>
          </a:p>
        </p:txBody>
      </p:sp>
    </p:spTree>
    <p:extLst>
      <p:ext uri="{BB962C8B-B14F-4D97-AF65-F5344CB8AC3E}">
        <p14:creationId xmlns:p14="http://schemas.microsoft.com/office/powerpoint/2010/main" val="158314818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smtClean="0"/>
              <a:t>EECT 111-50c Lab Notebook</a:t>
            </a:r>
            <a:endParaRPr lang="en-US"/>
          </a:p>
        </p:txBody>
      </p:sp>
      <p:sp>
        <p:nvSpPr>
          <p:cNvPr id="8" name="TextBox 7"/>
          <p:cNvSpPr txBox="1"/>
          <p:nvPr/>
        </p:nvSpPr>
        <p:spPr>
          <a:xfrm>
            <a:off x="838200" y="2302038"/>
            <a:ext cx="9187030" cy="2308324"/>
          </a:xfrm>
          <a:prstGeom prst="rect">
            <a:avLst/>
          </a:prstGeom>
          <a:noFill/>
        </p:spPr>
        <p:txBody>
          <a:bodyPr wrap="square" rtlCol="0">
            <a:spAutoFit/>
          </a:bodyPr>
          <a:lstStyle/>
          <a:p>
            <a:pPr marL="285750" indent="-285750">
              <a:lnSpc>
                <a:spcPct val="200000"/>
              </a:lnSpc>
              <a:buFont typeface="Wingdings" panose="05000000000000000000" pitchFamily="2" charset="2"/>
              <a:buChar char="Ø"/>
            </a:pPr>
            <a:r>
              <a:rPr lang="en-US" dirty="0"/>
              <a:t>4 resistors were measured with a </a:t>
            </a:r>
            <a:r>
              <a:rPr lang="en-US" dirty="0" err="1"/>
              <a:t>multimeter</a:t>
            </a:r>
            <a:r>
              <a:rPr lang="en-US" dirty="0"/>
              <a:t> then placed in a parallel circuit on an Elvis board. The total resistance was then measured. The circuit was </a:t>
            </a:r>
            <a:r>
              <a:rPr lang="en-US" dirty="0" smtClean="0"/>
              <a:t>connected </a:t>
            </a:r>
            <a:r>
              <a:rPr lang="en-US" dirty="0"/>
              <a:t>to a 9V source and the total current and branch currents were measured with a </a:t>
            </a:r>
            <a:r>
              <a:rPr lang="en-US" dirty="0" err="1" smtClean="0"/>
              <a:t>multimeter</a:t>
            </a:r>
            <a:r>
              <a:rPr lang="en-US" dirty="0" smtClean="0"/>
              <a:t> set as an ammeter.</a:t>
            </a:r>
            <a:endParaRPr lang="en-US" dirty="0"/>
          </a:p>
        </p:txBody>
      </p:sp>
      <p:sp>
        <p:nvSpPr>
          <p:cNvPr id="5" name="Title 1"/>
          <p:cNvSpPr txBox="1">
            <a:spLocks/>
          </p:cNvSpPr>
          <p:nvPr/>
        </p:nvSpPr>
        <p:spPr>
          <a:xfrm>
            <a:off x="677334" y="330350"/>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Lab 7 – 4 Resistor Parallel Circuit, Procedure</a:t>
            </a:r>
            <a:endParaRPr lang="en-US" dirty="0"/>
          </a:p>
        </p:txBody>
      </p:sp>
      <p:sp>
        <p:nvSpPr>
          <p:cNvPr id="2" name="Slide Number Placeholder 1"/>
          <p:cNvSpPr>
            <a:spLocks noGrp="1"/>
          </p:cNvSpPr>
          <p:nvPr>
            <p:ph type="sldNum" sz="quarter" idx="12"/>
          </p:nvPr>
        </p:nvSpPr>
        <p:spPr/>
        <p:txBody>
          <a:bodyPr/>
          <a:lstStyle/>
          <a:p>
            <a:fld id="{02F5106F-FE9C-4CEA-B66C-F71DEFA97EDD}" type="slidenum">
              <a:rPr lang="en-US" smtClean="0"/>
              <a:t>47</a:t>
            </a:fld>
            <a:endParaRPr lang="en-US"/>
          </a:p>
        </p:txBody>
      </p:sp>
    </p:spTree>
    <p:extLst>
      <p:ext uri="{BB962C8B-B14F-4D97-AF65-F5344CB8AC3E}">
        <p14:creationId xmlns:p14="http://schemas.microsoft.com/office/powerpoint/2010/main" val="176944876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EECT 111-50c Lab Notebook</a:t>
            </a:r>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0429" y="1242201"/>
            <a:ext cx="8647169" cy="4636355"/>
          </a:xfrm>
          <a:prstGeom prst="rect">
            <a:avLst/>
          </a:prstGeom>
        </p:spPr>
      </p:pic>
      <p:sp>
        <p:nvSpPr>
          <p:cNvPr id="6" name="Title 1"/>
          <p:cNvSpPr txBox="1">
            <a:spLocks/>
          </p:cNvSpPr>
          <p:nvPr/>
        </p:nvSpPr>
        <p:spPr>
          <a:xfrm>
            <a:off x="454912" y="129111"/>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Lab 7 – 4 Resistor Parallel Circuit, Simulation</a:t>
            </a:r>
            <a:endParaRPr lang="en-US" dirty="0"/>
          </a:p>
        </p:txBody>
      </p:sp>
      <p:sp>
        <p:nvSpPr>
          <p:cNvPr id="2" name="Slide Number Placeholder 1"/>
          <p:cNvSpPr>
            <a:spLocks noGrp="1"/>
          </p:cNvSpPr>
          <p:nvPr>
            <p:ph type="sldNum" sz="quarter" idx="12"/>
          </p:nvPr>
        </p:nvSpPr>
        <p:spPr/>
        <p:txBody>
          <a:bodyPr/>
          <a:lstStyle/>
          <a:p>
            <a:fld id="{02F5106F-FE9C-4CEA-B66C-F71DEFA97EDD}" type="slidenum">
              <a:rPr lang="en-US" smtClean="0"/>
              <a:t>48</a:t>
            </a:fld>
            <a:endParaRPr lang="en-US"/>
          </a:p>
        </p:txBody>
      </p:sp>
    </p:spTree>
    <p:extLst>
      <p:ext uri="{BB962C8B-B14F-4D97-AF65-F5344CB8AC3E}">
        <p14:creationId xmlns:p14="http://schemas.microsoft.com/office/powerpoint/2010/main" val="287353588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24068" t="26157" r="33696" b="15333"/>
          <a:stretch/>
        </p:blipFill>
        <p:spPr>
          <a:xfrm>
            <a:off x="2853305" y="1666790"/>
            <a:ext cx="3861995" cy="4012603"/>
          </a:xfrm>
          <a:prstGeom prst="rect">
            <a:avLst/>
          </a:prstGeom>
        </p:spPr>
      </p:pic>
      <p:sp>
        <p:nvSpPr>
          <p:cNvPr id="7" name="Footer Placeholder 6"/>
          <p:cNvSpPr>
            <a:spLocks noGrp="1"/>
          </p:cNvSpPr>
          <p:nvPr>
            <p:ph type="ftr" sz="quarter" idx="11"/>
          </p:nvPr>
        </p:nvSpPr>
        <p:spPr/>
        <p:txBody>
          <a:bodyPr/>
          <a:lstStyle/>
          <a:p>
            <a:r>
              <a:rPr lang="en-US" smtClean="0"/>
              <a:t>EECT 111-50c Lab Notebook</a:t>
            </a:r>
            <a:endParaRPr lang="en-US"/>
          </a:p>
        </p:txBody>
      </p:sp>
      <p:sp>
        <p:nvSpPr>
          <p:cNvPr id="2" name="Slide Number Placeholder 1"/>
          <p:cNvSpPr>
            <a:spLocks noGrp="1"/>
          </p:cNvSpPr>
          <p:nvPr>
            <p:ph type="sldNum" sz="quarter" idx="12"/>
          </p:nvPr>
        </p:nvSpPr>
        <p:spPr/>
        <p:txBody>
          <a:bodyPr/>
          <a:lstStyle/>
          <a:p>
            <a:fld id="{02F5106F-FE9C-4CEA-B66C-F71DEFA97EDD}" type="slidenum">
              <a:rPr lang="en-US" smtClean="0"/>
              <a:t>49</a:t>
            </a:fld>
            <a:endParaRPr lang="en-US"/>
          </a:p>
        </p:txBody>
      </p:sp>
      <p:sp>
        <p:nvSpPr>
          <p:cNvPr id="8" name="Title 1"/>
          <p:cNvSpPr txBox="1">
            <a:spLocks/>
          </p:cNvSpPr>
          <p:nvPr/>
        </p:nvSpPr>
        <p:spPr>
          <a:xfrm>
            <a:off x="677334" y="345990"/>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Lab 7 – 4 Resistor Parallel Circuit, Setup</a:t>
            </a:r>
            <a:endParaRPr lang="en-US" dirty="0"/>
          </a:p>
        </p:txBody>
      </p:sp>
      <p:sp>
        <p:nvSpPr>
          <p:cNvPr id="9" name="Rectangle 8"/>
          <p:cNvSpPr/>
          <p:nvPr/>
        </p:nvSpPr>
        <p:spPr>
          <a:xfrm rot="5400000">
            <a:off x="3587996" y="2839863"/>
            <a:ext cx="886354" cy="4572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719826" y="1668636"/>
            <a:ext cx="870837" cy="369332"/>
          </a:xfrm>
          <a:prstGeom prst="rect">
            <a:avLst/>
          </a:prstGeom>
          <a:noFill/>
          <a:ln w="57150">
            <a:solidFill>
              <a:schemeClr val="accent2"/>
            </a:solidFill>
          </a:ln>
        </p:spPr>
        <p:txBody>
          <a:bodyPr wrap="square" rtlCol="0">
            <a:spAutoFit/>
          </a:bodyPr>
          <a:lstStyle/>
          <a:p>
            <a:pPr algn="ctr"/>
            <a:r>
              <a:rPr lang="en-US" dirty="0" smtClean="0"/>
              <a:t>2.2 K</a:t>
            </a:r>
            <a:r>
              <a:rPr lang="el-GR" dirty="0" smtClean="0"/>
              <a:t>Ω</a:t>
            </a:r>
            <a:endParaRPr lang="en-US" dirty="0"/>
          </a:p>
        </p:txBody>
      </p:sp>
      <p:cxnSp>
        <p:nvCxnSpPr>
          <p:cNvPr id="16" name="Elbow Connector 15"/>
          <p:cNvCxnSpPr>
            <a:stCxn id="10" idx="1"/>
            <a:endCxn id="9" idx="1"/>
          </p:cNvCxnSpPr>
          <p:nvPr/>
        </p:nvCxnSpPr>
        <p:spPr>
          <a:xfrm rot="10800000" flipV="1">
            <a:off x="4031174" y="1853302"/>
            <a:ext cx="3688653" cy="771984"/>
          </a:xfrm>
          <a:prstGeom prst="bentConnector2">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rot="5400000">
            <a:off x="4256272" y="2839863"/>
            <a:ext cx="886354" cy="4572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7719826" y="2159763"/>
            <a:ext cx="870837" cy="369332"/>
          </a:xfrm>
          <a:prstGeom prst="rect">
            <a:avLst/>
          </a:prstGeom>
          <a:noFill/>
          <a:ln w="57150">
            <a:solidFill>
              <a:schemeClr val="accent2"/>
            </a:solidFill>
          </a:ln>
        </p:spPr>
        <p:txBody>
          <a:bodyPr wrap="square" rtlCol="0">
            <a:spAutoFit/>
          </a:bodyPr>
          <a:lstStyle/>
          <a:p>
            <a:pPr algn="ctr"/>
            <a:r>
              <a:rPr lang="en-US" dirty="0"/>
              <a:t>3</a:t>
            </a:r>
            <a:r>
              <a:rPr lang="en-US" dirty="0" smtClean="0"/>
              <a:t>.3 K</a:t>
            </a:r>
            <a:r>
              <a:rPr lang="el-GR" dirty="0" smtClean="0"/>
              <a:t>Ω</a:t>
            </a:r>
            <a:endParaRPr lang="en-US" dirty="0"/>
          </a:p>
        </p:txBody>
      </p:sp>
      <p:cxnSp>
        <p:nvCxnSpPr>
          <p:cNvPr id="21" name="Elbow Connector 20"/>
          <p:cNvCxnSpPr>
            <a:stCxn id="20" idx="1"/>
            <a:endCxn id="19" idx="1"/>
          </p:cNvCxnSpPr>
          <p:nvPr/>
        </p:nvCxnSpPr>
        <p:spPr>
          <a:xfrm rot="10800000" flipV="1">
            <a:off x="4699450" y="2344428"/>
            <a:ext cx="3020377" cy="280857"/>
          </a:xfrm>
          <a:prstGeom prst="bentConnector2">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rot="5400000">
            <a:off x="5515328" y="2311668"/>
            <a:ext cx="886354" cy="151358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7719826" y="4011846"/>
            <a:ext cx="870837" cy="369332"/>
          </a:xfrm>
          <a:prstGeom prst="rect">
            <a:avLst/>
          </a:prstGeom>
          <a:noFill/>
          <a:ln w="57150">
            <a:solidFill>
              <a:schemeClr val="accent2"/>
            </a:solidFill>
          </a:ln>
        </p:spPr>
        <p:txBody>
          <a:bodyPr wrap="square" rtlCol="0">
            <a:spAutoFit/>
          </a:bodyPr>
          <a:lstStyle/>
          <a:p>
            <a:pPr algn="ctr"/>
            <a:r>
              <a:rPr lang="en-US" dirty="0" smtClean="0"/>
              <a:t>4.7 K</a:t>
            </a:r>
            <a:r>
              <a:rPr lang="el-GR" dirty="0" smtClean="0"/>
              <a:t>Ω</a:t>
            </a:r>
            <a:endParaRPr lang="en-US" dirty="0"/>
          </a:p>
        </p:txBody>
      </p:sp>
      <p:cxnSp>
        <p:nvCxnSpPr>
          <p:cNvPr id="25" name="Elbow Connector 24"/>
          <p:cNvCxnSpPr>
            <a:stCxn id="24" idx="1"/>
            <a:endCxn id="23" idx="3"/>
          </p:cNvCxnSpPr>
          <p:nvPr/>
        </p:nvCxnSpPr>
        <p:spPr>
          <a:xfrm rot="10800000">
            <a:off x="5958506" y="3511640"/>
            <a:ext cx="1761321" cy="684872"/>
          </a:xfrm>
          <a:prstGeom prst="bentConnector2">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95907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939114"/>
          </a:xfrm>
        </p:spPr>
        <p:txBody>
          <a:bodyPr/>
          <a:lstStyle/>
          <a:p>
            <a:r>
              <a:rPr lang="en-US" dirty="0" smtClean="0"/>
              <a:t>Lab 1 – Resistor Variability, Procedure</a:t>
            </a:r>
            <a:endParaRPr lang="en-US" dirty="0"/>
          </a:p>
        </p:txBody>
      </p:sp>
      <p:sp>
        <p:nvSpPr>
          <p:cNvPr id="3" name="Content Placeholder 2"/>
          <p:cNvSpPr>
            <a:spLocks noGrp="1"/>
          </p:cNvSpPr>
          <p:nvPr>
            <p:ph idx="1"/>
          </p:nvPr>
        </p:nvSpPr>
        <p:spPr>
          <a:xfrm>
            <a:off x="677334" y="1548715"/>
            <a:ext cx="8596668" cy="4492648"/>
          </a:xfrm>
        </p:spPr>
        <p:txBody>
          <a:bodyPr>
            <a:normAutofit/>
          </a:bodyPr>
          <a:lstStyle/>
          <a:p>
            <a:pPr>
              <a:lnSpc>
                <a:spcPct val="200000"/>
              </a:lnSpc>
            </a:pPr>
            <a:r>
              <a:rPr lang="en-US" dirty="0"/>
              <a:t>Ten 1 k ohm resistors, with the color code  brown, black, red, gold, were measured in the lab using the digital </a:t>
            </a:r>
            <a:r>
              <a:rPr lang="en-US" dirty="0" err="1"/>
              <a:t>multimeter</a:t>
            </a:r>
            <a:r>
              <a:rPr lang="en-US" dirty="0"/>
              <a:t> set as an ohmmeter. The values were recorded. Data from six other lab groups were combined with the data gathered to create a table of 70 tested resistors in total. The Data was transferred to an Excel Spreadsheet and the data was placed into a graph. The upper and lower tolerance limits were graphed. The smallest and largest resistance measurements were found and the average resistance and standard deviation were calculated. </a:t>
            </a:r>
          </a:p>
          <a:p>
            <a:endParaRPr lang="en-US" dirty="0"/>
          </a:p>
        </p:txBody>
      </p:sp>
      <p:sp>
        <p:nvSpPr>
          <p:cNvPr id="4" name="Footer Placeholder 3"/>
          <p:cNvSpPr>
            <a:spLocks noGrp="1"/>
          </p:cNvSpPr>
          <p:nvPr>
            <p:ph type="ftr" sz="quarter" idx="11"/>
          </p:nvPr>
        </p:nvSpPr>
        <p:spPr/>
        <p:txBody>
          <a:bodyPr/>
          <a:lstStyle/>
          <a:p>
            <a:r>
              <a:rPr lang="en-US" smtClean="0"/>
              <a:t>EECT 111-50c Lab Notebook</a:t>
            </a:r>
            <a:endParaRPr lang="en-US"/>
          </a:p>
        </p:txBody>
      </p:sp>
      <p:sp>
        <p:nvSpPr>
          <p:cNvPr id="5" name="Slide Number Placeholder 4"/>
          <p:cNvSpPr>
            <a:spLocks noGrp="1"/>
          </p:cNvSpPr>
          <p:nvPr>
            <p:ph type="sldNum" sz="quarter" idx="12"/>
          </p:nvPr>
        </p:nvSpPr>
        <p:spPr/>
        <p:txBody>
          <a:bodyPr/>
          <a:lstStyle/>
          <a:p>
            <a:fld id="{02F5106F-FE9C-4CEA-B66C-F71DEFA97EDD}" type="slidenum">
              <a:rPr lang="en-US" smtClean="0"/>
              <a:t>5</a:t>
            </a:fld>
            <a:endParaRPr lang="en-US"/>
          </a:p>
        </p:txBody>
      </p:sp>
    </p:spTree>
    <p:extLst>
      <p:ext uri="{BB962C8B-B14F-4D97-AF65-F5344CB8AC3E}">
        <p14:creationId xmlns:p14="http://schemas.microsoft.com/office/powerpoint/2010/main" val="213155907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59716" y="580278"/>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latin typeface="Agency FB" panose="020B0503020202020204" pitchFamily="34" charset="0"/>
              </a:rPr>
              <a:t>Lab 7 DATA:</a:t>
            </a:r>
            <a:endParaRPr lang="en-US" dirty="0">
              <a:latin typeface="Agency FB" panose="020B0503020202020204" pitchFamily="34" charset="0"/>
            </a:endParaRPr>
          </a:p>
        </p:txBody>
      </p:sp>
      <p:sp>
        <p:nvSpPr>
          <p:cNvPr id="5" name="Footer Placeholder 4"/>
          <p:cNvSpPr>
            <a:spLocks noGrp="1"/>
          </p:cNvSpPr>
          <p:nvPr>
            <p:ph type="ftr" sz="quarter" idx="11"/>
          </p:nvPr>
        </p:nvSpPr>
        <p:spPr/>
        <p:txBody>
          <a:bodyPr/>
          <a:lstStyle/>
          <a:p>
            <a:r>
              <a:rPr lang="en-US" smtClean="0"/>
              <a:t>EECT 111-50c Lab Notebook</a:t>
            </a:r>
            <a:endParaRPr lang="en-US"/>
          </a:p>
        </p:txBody>
      </p:sp>
      <p:graphicFrame>
        <p:nvGraphicFramePr>
          <p:cNvPr id="7" name="Table 6"/>
          <p:cNvGraphicFramePr>
            <a:graphicFrameLocks noGrp="1"/>
          </p:cNvGraphicFramePr>
          <p:nvPr>
            <p:extLst>
              <p:ext uri="{D42A27DB-BD31-4B8C-83A1-F6EECF244321}">
                <p14:modId xmlns:p14="http://schemas.microsoft.com/office/powerpoint/2010/main" val="775496687"/>
              </p:ext>
            </p:extLst>
          </p:nvPr>
        </p:nvGraphicFramePr>
        <p:xfrm>
          <a:off x="995979" y="1643230"/>
          <a:ext cx="5872778" cy="3625328"/>
        </p:xfrm>
        <a:graphic>
          <a:graphicData uri="http://schemas.openxmlformats.org/drawingml/2006/table">
            <a:tbl>
              <a:tblPr/>
              <a:tblGrid>
                <a:gridCol w="561743"/>
                <a:gridCol w="527698"/>
                <a:gridCol w="919218"/>
                <a:gridCol w="1293714"/>
                <a:gridCol w="1327759"/>
                <a:gridCol w="1242646"/>
              </a:tblGrid>
              <a:tr h="267074">
                <a:tc gridSpan="6">
                  <a:txBody>
                    <a:bodyPr/>
                    <a:lstStyle/>
                    <a:p>
                      <a:pPr algn="ctr" fontAlgn="b"/>
                      <a:r>
                        <a:rPr lang="en-US" sz="1200" b="1" i="0" u="none" strike="noStrike" dirty="0">
                          <a:solidFill>
                            <a:srgbClr val="000000"/>
                          </a:solidFill>
                          <a:effectLst/>
                          <a:latin typeface="Times New Roman" panose="02020603050405020304" pitchFamily="18" charset="0"/>
                        </a:rPr>
                        <a:t>LAB </a:t>
                      </a:r>
                      <a:r>
                        <a:rPr lang="en-US" sz="1200" b="1" i="0" u="none" strike="noStrike" dirty="0" smtClean="0">
                          <a:solidFill>
                            <a:srgbClr val="000000"/>
                          </a:solidFill>
                          <a:effectLst/>
                          <a:latin typeface="Times New Roman" panose="02020603050405020304" pitchFamily="18" charset="0"/>
                        </a:rPr>
                        <a:t>7</a:t>
                      </a:r>
                      <a:endParaRPr lang="en-US" sz="1200" b="1" i="0" u="none" strike="noStrike" dirty="0">
                        <a:solidFill>
                          <a:srgbClr val="000000"/>
                        </a:solidFill>
                        <a:effectLst/>
                        <a:latin typeface="Times New Roman" panose="02020603050405020304" pitchFamily="18"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90872">
                <a:tc>
                  <a:txBody>
                    <a:bodyPr/>
                    <a:lstStyle/>
                    <a:p>
                      <a:pPr algn="ctr" fontAlgn="b"/>
                      <a:r>
                        <a:rPr lang="en-US" sz="1200" b="1" i="0" u="none" strike="noStrike">
                          <a:solidFill>
                            <a:srgbClr val="000000"/>
                          </a:solidFill>
                          <a:effectLst/>
                          <a:latin typeface="Times New Roman" panose="02020603050405020304" pitchFamily="18"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200" b="1" i="0" u="none" strike="noStrike">
                          <a:solidFill>
                            <a:srgbClr val="000000"/>
                          </a:solidFill>
                          <a:effectLst/>
                          <a:latin typeface="Times New Roman" panose="02020603050405020304" pitchFamily="18" charset="0"/>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200" b="1" i="0" u="none" strike="noStrike">
                          <a:solidFill>
                            <a:srgbClr val="000000"/>
                          </a:solidFill>
                          <a:effectLst/>
                          <a:latin typeface="Times New Roman" panose="02020603050405020304" pitchFamily="18" charset="0"/>
                        </a:rPr>
                        <a:t>Design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200" b="1" i="0" u="none" strike="noStrike">
                          <a:solidFill>
                            <a:srgbClr val="000000"/>
                          </a:solidFill>
                          <a:effectLst/>
                          <a:latin typeface="Times New Roman" panose="02020603050405020304" pitchFamily="18" charset="0"/>
                        </a:rPr>
                        <a:t>Measured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Times New Roman" panose="02020603050405020304" pitchFamily="18" charset="0"/>
                        </a:rPr>
                        <a:t>Calculated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fontAlgn="b"/>
                      <a:r>
                        <a:rPr lang="en-US" sz="1200" b="1" i="0" u="none" strike="noStrike">
                          <a:solidFill>
                            <a:srgbClr val="000000"/>
                          </a:solidFill>
                          <a:effectLst/>
                          <a:latin typeface="Times New Roman" panose="02020603050405020304" pitchFamily="18" charset="0"/>
                        </a:rPr>
                        <a:t>Simulated</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r>
              <a:tr h="277651">
                <a:tc>
                  <a:txBody>
                    <a:bodyPr/>
                    <a:lstStyle/>
                    <a:p>
                      <a:pPr algn="ctr" fontAlgn="b"/>
                      <a:r>
                        <a:rPr lang="en-US" sz="1200" b="1" i="0" u="none" strike="noStrike">
                          <a:solidFill>
                            <a:srgbClr val="000000"/>
                          </a:solidFill>
                          <a:effectLst/>
                          <a:latin typeface="Times New Roman" panose="02020603050405020304" pitchFamily="18" charset="0"/>
                        </a:rPr>
                        <a:t>V</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V1</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200" b="1" i="0" u="none" strike="noStrike">
                          <a:solidFill>
                            <a:srgbClr val="000000"/>
                          </a:solidFill>
                          <a:effectLst/>
                          <a:latin typeface="Times New Roman" panose="02020603050405020304" pitchFamily="18" charset="0"/>
                        </a:rPr>
                        <a:t>9.003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200" b="1" i="0" u="none" strike="noStrike">
                          <a:solidFill>
                            <a:srgbClr val="000000"/>
                          </a:solidFill>
                          <a:effectLst/>
                          <a:latin typeface="Times New Roman" panose="02020603050405020304" pitchFamily="18" charset="0"/>
                        </a:rPr>
                        <a:t>9</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r>
              <a:tr h="277651">
                <a:tc>
                  <a:txBody>
                    <a:bodyPr/>
                    <a:lstStyle/>
                    <a:p>
                      <a:pPr algn="ctr" fontAlgn="b"/>
                      <a:r>
                        <a:rPr lang="en-US" sz="1200" b="1" i="0" u="none" strike="noStrike">
                          <a:solidFill>
                            <a:srgbClr val="000000"/>
                          </a:solidFill>
                          <a:effectLst/>
                          <a:latin typeface="Times New Roman" panose="02020603050405020304" pitchFamily="18" charset="0"/>
                        </a:rPr>
                        <a:t>k </a:t>
                      </a:r>
                      <a:r>
                        <a:rPr lang="el-GR" sz="1200" b="1" i="0" u="none" strike="noStrike">
                          <a:solidFill>
                            <a:srgbClr val="000000"/>
                          </a:solidFill>
                          <a:effectLst/>
                          <a:latin typeface="Times New Roman" panose="02020603050405020304" pitchFamily="18" charset="0"/>
                        </a:rPr>
                        <a:t>Ω</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R 1</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200" b="1" i="0" u="none" strike="noStrike">
                          <a:solidFill>
                            <a:srgbClr val="000000"/>
                          </a:solidFill>
                          <a:effectLst/>
                          <a:latin typeface="Times New Roman" panose="02020603050405020304" pitchFamily="18" charset="0"/>
                        </a:rPr>
                        <a:t>2.151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200" b="1" i="0" u="none" strike="noStrike">
                          <a:solidFill>
                            <a:srgbClr val="000000"/>
                          </a:solidFill>
                          <a:effectLst/>
                          <a:latin typeface="Times New Roman" panose="02020603050405020304" pitchFamily="18" charset="0"/>
                        </a:rPr>
                        <a:t>2.2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r>
              <a:tr h="277651">
                <a:tc>
                  <a:txBody>
                    <a:bodyPr/>
                    <a:lstStyle/>
                    <a:p>
                      <a:pPr algn="ctr" fontAlgn="b"/>
                      <a:r>
                        <a:rPr lang="en-US" sz="1200" b="1" i="0" u="none" strike="noStrike">
                          <a:solidFill>
                            <a:srgbClr val="000000"/>
                          </a:solidFill>
                          <a:effectLst/>
                          <a:latin typeface="Times New Roman" panose="02020603050405020304" pitchFamily="18" charset="0"/>
                        </a:rPr>
                        <a:t>k </a:t>
                      </a:r>
                      <a:r>
                        <a:rPr lang="el-GR" sz="1200" b="1" i="0" u="none" strike="noStrike">
                          <a:solidFill>
                            <a:srgbClr val="000000"/>
                          </a:solidFill>
                          <a:effectLst/>
                          <a:latin typeface="Times New Roman" panose="02020603050405020304" pitchFamily="18" charset="0"/>
                        </a:rPr>
                        <a:t>Ω</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R 2</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200" b="1" i="0" u="none" strike="noStrike" dirty="0">
                          <a:solidFill>
                            <a:srgbClr val="000000"/>
                          </a:solidFill>
                          <a:effectLst/>
                          <a:latin typeface="Times New Roman" panose="02020603050405020304" pitchFamily="18" charset="0"/>
                        </a:rPr>
                        <a:t>3.255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200" b="1" i="0" u="none" strike="noStrike">
                          <a:solidFill>
                            <a:srgbClr val="000000"/>
                          </a:solidFill>
                          <a:effectLst/>
                          <a:latin typeface="Times New Roman" panose="02020603050405020304" pitchFamily="18" charset="0"/>
                        </a:rPr>
                        <a:t>3.3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r>
              <a:tr h="277651">
                <a:tc>
                  <a:txBody>
                    <a:bodyPr/>
                    <a:lstStyle/>
                    <a:p>
                      <a:pPr algn="ctr" fontAlgn="b"/>
                      <a:r>
                        <a:rPr lang="en-US" sz="1200" b="1" i="0" u="none" strike="noStrike">
                          <a:solidFill>
                            <a:srgbClr val="000000"/>
                          </a:solidFill>
                          <a:effectLst/>
                          <a:latin typeface="Times New Roman" panose="02020603050405020304" pitchFamily="18" charset="0"/>
                        </a:rPr>
                        <a:t>k </a:t>
                      </a:r>
                      <a:r>
                        <a:rPr lang="el-GR" sz="1200" b="1" i="0" u="none" strike="noStrike">
                          <a:solidFill>
                            <a:srgbClr val="000000"/>
                          </a:solidFill>
                          <a:effectLst/>
                          <a:latin typeface="Times New Roman" panose="02020603050405020304" pitchFamily="18" charset="0"/>
                        </a:rPr>
                        <a:t>Ω</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R 3</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200" b="1" i="0" u="none" strike="noStrike">
                          <a:solidFill>
                            <a:srgbClr val="000000"/>
                          </a:solidFill>
                          <a:effectLst/>
                          <a:latin typeface="Times New Roman" panose="02020603050405020304" pitchFamily="18" charset="0"/>
                        </a:rPr>
                        <a:t>4.623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200" b="1" i="0" u="none" strike="noStrike">
                          <a:solidFill>
                            <a:srgbClr val="000000"/>
                          </a:solidFill>
                          <a:effectLst/>
                          <a:latin typeface="Times New Roman" panose="02020603050405020304" pitchFamily="18" charset="0"/>
                        </a:rPr>
                        <a:t>4.7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r>
              <a:tr h="277651">
                <a:tc>
                  <a:txBody>
                    <a:bodyPr/>
                    <a:lstStyle/>
                    <a:p>
                      <a:pPr algn="ctr" fontAlgn="b"/>
                      <a:r>
                        <a:rPr lang="en-US" sz="1200" b="1" i="0" u="none" strike="noStrike">
                          <a:solidFill>
                            <a:srgbClr val="000000"/>
                          </a:solidFill>
                          <a:effectLst/>
                          <a:latin typeface="Times New Roman" panose="02020603050405020304" pitchFamily="18" charset="0"/>
                        </a:rPr>
                        <a:t>k </a:t>
                      </a:r>
                      <a:r>
                        <a:rPr lang="el-GR" sz="1200" b="1" i="0" u="none" strike="noStrike">
                          <a:solidFill>
                            <a:srgbClr val="000000"/>
                          </a:solidFill>
                          <a:effectLst/>
                          <a:latin typeface="Times New Roman" panose="02020603050405020304" pitchFamily="18" charset="0"/>
                        </a:rPr>
                        <a:t>Ω</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R 4</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200" b="1" i="0" u="none" strike="noStrike">
                          <a:solidFill>
                            <a:srgbClr val="000000"/>
                          </a:solidFill>
                          <a:effectLst/>
                          <a:latin typeface="Times New Roman" panose="02020603050405020304" pitchFamily="18" charset="0"/>
                        </a:rPr>
                        <a:t>4.634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200" b="1" i="0" u="none" strike="noStrike">
                          <a:solidFill>
                            <a:srgbClr val="000000"/>
                          </a:solidFill>
                          <a:effectLst/>
                          <a:latin typeface="Times New Roman" panose="02020603050405020304" pitchFamily="18" charset="0"/>
                        </a:rPr>
                        <a:t>4.7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r>
              <a:tr h="277651">
                <a:tc>
                  <a:txBody>
                    <a:bodyPr/>
                    <a:lstStyle/>
                    <a:p>
                      <a:pPr algn="ctr" fontAlgn="b"/>
                      <a:r>
                        <a:rPr lang="en-US" sz="1200" b="1" i="0" u="none" strike="noStrike">
                          <a:solidFill>
                            <a:srgbClr val="000000"/>
                          </a:solidFill>
                          <a:effectLst/>
                          <a:latin typeface="Times New Roman" panose="02020603050405020304" pitchFamily="18" charset="0"/>
                        </a:rPr>
                        <a:t>k </a:t>
                      </a:r>
                      <a:r>
                        <a:rPr lang="el-GR" sz="1200" b="1" i="0" u="none" strike="noStrike">
                          <a:solidFill>
                            <a:srgbClr val="000000"/>
                          </a:solidFill>
                          <a:effectLst/>
                          <a:latin typeface="Times New Roman" panose="02020603050405020304" pitchFamily="18" charset="0"/>
                        </a:rPr>
                        <a:t>Ω</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RT</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200" b="1" i="0" u="none" strike="noStrike">
                          <a:solidFill>
                            <a:srgbClr val="000000"/>
                          </a:solidFill>
                          <a:effectLst/>
                          <a:latin typeface="Times New Roman" panose="02020603050405020304" pitchFamily="18" charset="0"/>
                        </a:rPr>
                        <a:t>0.8299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Times New Roman" panose="02020603050405020304" pitchFamily="18" charset="0"/>
                        </a:rPr>
                        <a:t>0.8304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ctr" fontAlgn="b"/>
                      <a:r>
                        <a:rPr lang="en-US" sz="1200" b="1" i="0" u="none" strike="noStrike" dirty="0" smtClean="0">
                          <a:solidFill>
                            <a:srgbClr val="000000"/>
                          </a:solidFill>
                          <a:effectLst/>
                          <a:latin typeface="Times New Roman" panose="02020603050405020304" pitchFamily="18" charset="0"/>
                        </a:rPr>
                        <a:t>.845</a:t>
                      </a:r>
                      <a:r>
                        <a:rPr lang="en-US" sz="1200" b="1" i="0" u="none" strike="noStrike" dirty="0">
                          <a:solidFill>
                            <a:srgbClr val="000000"/>
                          </a:solidFill>
                          <a:effectLst/>
                          <a:latin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r>
              <a:tr h="277651">
                <a:tc>
                  <a:txBody>
                    <a:bodyPr/>
                    <a:lstStyle/>
                    <a:p>
                      <a:pPr algn="ctr" fontAlgn="b"/>
                      <a:r>
                        <a:rPr lang="en-US" sz="1200" b="1" i="0" u="none" strike="noStrike">
                          <a:solidFill>
                            <a:srgbClr val="000000"/>
                          </a:solidFill>
                          <a:effectLst/>
                          <a:latin typeface="Times New Roman" panose="02020603050405020304" pitchFamily="18" charset="0"/>
                        </a:rPr>
                        <a:t>mA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I 1</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200" b="1" i="0" u="none" strike="noStrike">
                          <a:solidFill>
                            <a:srgbClr val="000000"/>
                          </a:solidFill>
                          <a:effectLst/>
                          <a:latin typeface="Times New Roman" panose="02020603050405020304" pitchFamily="18" charset="0"/>
                        </a:rPr>
                        <a:t>3.992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Times New Roman" panose="02020603050405020304" pitchFamily="18" charset="0"/>
                        </a:rPr>
                        <a:t>4.1855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ctr" fontAlgn="b"/>
                      <a:r>
                        <a:rPr lang="en-US" sz="1200" b="1" i="0" u="none" strike="noStrike" dirty="0" smtClean="0">
                          <a:solidFill>
                            <a:srgbClr val="000000"/>
                          </a:solidFill>
                          <a:effectLst/>
                          <a:latin typeface="Times New Roman" panose="02020603050405020304" pitchFamily="18" charset="0"/>
                        </a:rPr>
                        <a:t>4.091</a:t>
                      </a:r>
                      <a:r>
                        <a:rPr lang="en-US" sz="1200" b="1" i="0" u="none" strike="noStrike" dirty="0">
                          <a:solidFill>
                            <a:srgbClr val="000000"/>
                          </a:solidFill>
                          <a:effectLst/>
                          <a:latin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r>
              <a:tr h="277651">
                <a:tc>
                  <a:txBody>
                    <a:bodyPr/>
                    <a:lstStyle/>
                    <a:p>
                      <a:pPr algn="ctr" fontAlgn="b"/>
                      <a:r>
                        <a:rPr lang="en-US" sz="1200" b="1" i="0" u="none" strike="noStrike">
                          <a:solidFill>
                            <a:srgbClr val="000000"/>
                          </a:solidFill>
                          <a:effectLst/>
                          <a:latin typeface="Times New Roman" panose="02020603050405020304" pitchFamily="18" charset="0"/>
                        </a:rPr>
                        <a:t>mA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I 2</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200" b="1" i="0" u="none" strike="noStrike">
                          <a:solidFill>
                            <a:srgbClr val="000000"/>
                          </a:solidFill>
                          <a:effectLst/>
                          <a:latin typeface="Times New Roman" panose="02020603050405020304" pitchFamily="18" charset="0"/>
                        </a:rPr>
                        <a:t>2.679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Times New Roman" panose="02020603050405020304" pitchFamily="18" charset="0"/>
                        </a:rPr>
                        <a:t>2.7659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ctr" fontAlgn="b"/>
                      <a:r>
                        <a:rPr lang="en-US" sz="1200" b="1" i="0" u="none" strike="noStrike" dirty="0" smtClean="0">
                          <a:solidFill>
                            <a:srgbClr val="000000"/>
                          </a:solidFill>
                          <a:effectLst/>
                          <a:latin typeface="Times New Roman" panose="02020603050405020304" pitchFamily="18" charset="0"/>
                        </a:rPr>
                        <a:t>2.727</a:t>
                      </a:r>
                      <a:r>
                        <a:rPr lang="en-US" sz="1200" b="1" i="0" u="none" strike="noStrike" dirty="0">
                          <a:solidFill>
                            <a:srgbClr val="000000"/>
                          </a:solidFill>
                          <a:effectLst/>
                          <a:latin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r>
              <a:tr h="277651">
                <a:tc>
                  <a:txBody>
                    <a:bodyPr/>
                    <a:lstStyle/>
                    <a:p>
                      <a:pPr algn="ctr" fontAlgn="b"/>
                      <a:r>
                        <a:rPr lang="en-US" sz="1200" b="1" i="0" u="none" strike="noStrike">
                          <a:solidFill>
                            <a:srgbClr val="000000"/>
                          </a:solidFill>
                          <a:effectLst/>
                          <a:latin typeface="Times New Roman" panose="02020603050405020304" pitchFamily="18" charset="0"/>
                        </a:rPr>
                        <a:t>mA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I 3</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200" b="1" i="0" u="none" strike="noStrike">
                          <a:solidFill>
                            <a:srgbClr val="000000"/>
                          </a:solidFill>
                          <a:effectLst/>
                          <a:latin typeface="Times New Roman" panose="02020603050405020304" pitchFamily="18" charset="0"/>
                        </a:rPr>
                        <a:t>1.845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dirty="0">
                          <a:solidFill>
                            <a:srgbClr val="000000"/>
                          </a:solidFill>
                          <a:effectLst/>
                          <a:latin typeface="Times New Roman" panose="02020603050405020304" pitchFamily="18" charset="0"/>
                        </a:rPr>
                        <a:t>1.9474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ctr" fontAlgn="b"/>
                      <a:r>
                        <a:rPr lang="en-US" sz="1200" b="1" i="0" u="none" strike="noStrike" dirty="0" smtClean="0">
                          <a:solidFill>
                            <a:srgbClr val="000000"/>
                          </a:solidFill>
                          <a:effectLst/>
                          <a:latin typeface="Times New Roman" panose="02020603050405020304" pitchFamily="18" charset="0"/>
                        </a:rPr>
                        <a:t>1.915</a:t>
                      </a:r>
                      <a:r>
                        <a:rPr lang="en-US" sz="1200" b="1" i="0" u="none" strike="noStrike" dirty="0">
                          <a:solidFill>
                            <a:srgbClr val="000000"/>
                          </a:solidFill>
                          <a:effectLst/>
                          <a:latin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r>
              <a:tr h="277651">
                <a:tc>
                  <a:txBody>
                    <a:bodyPr/>
                    <a:lstStyle/>
                    <a:p>
                      <a:pPr algn="ctr" fontAlgn="b"/>
                      <a:r>
                        <a:rPr lang="en-US" sz="1200" b="1" i="0" u="none" strike="noStrike">
                          <a:solidFill>
                            <a:srgbClr val="000000"/>
                          </a:solidFill>
                          <a:effectLst/>
                          <a:latin typeface="Times New Roman" panose="02020603050405020304" pitchFamily="18" charset="0"/>
                        </a:rPr>
                        <a:t>mA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I 4</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200" b="1" i="0" u="none" strike="noStrike">
                          <a:solidFill>
                            <a:srgbClr val="000000"/>
                          </a:solidFill>
                          <a:effectLst/>
                          <a:latin typeface="Times New Roman" panose="02020603050405020304" pitchFamily="18" charset="0"/>
                        </a:rPr>
                        <a:t>1.8996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Times New Roman" panose="02020603050405020304" pitchFamily="18" charset="0"/>
                        </a:rPr>
                        <a:t>1.9428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ctr" fontAlgn="b"/>
                      <a:r>
                        <a:rPr lang="en-US" sz="1200" b="1" i="0" u="none" strike="noStrike" dirty="0" smtClean="0">
                          <a:solidFill>
                            <a:srgbClr val="000000"/>
                          </a:solidFill>
                          <a:effectLst/>
                          <a:latin typeface="Times New Roman" panose="02020603050405020304" pitchFamily="18" charset="0"/>
                        </a:rPr>
                        <a:t>1.915</a:t>
                      </a:r>
                      <a:r>
                        <a:rPr lang="en-US" sz="1200" b="1" i="0" u="none" strike="noStrike" dirty="0">
                          <a:solidFill>
                            <a:srgbClr val="000000"/>
                          </a:solidFill>
                          <a:effectLst/>
                          <a:latin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r>
              <a:tr h="290872">
                <a:tc>
                  <a:txBody>
                    <a:bodyPr/>
                    <a:lstStyle/>
                    <a:p>
                      <a:pPr algn="ctr" fontAlgn="b"/>
                      <a:r>
                        <a:rPr lang="en-US" sz="1200" b="1" i="0" u="none" strike="noStrike" dirty="0">
                          <a:solidFill>
                            <a:srgbClr val="000000"/>
                          </a:solidFill>
                          <a:effectLst/>
                          <a:latin typeface="Times New Roman" panose="02020603050405020304" pitchFamily="18" charset="0"/>
                        </a:rPr>
                        <a:t>mA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IT</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dirty="0">
                          <a:solidFill>
                            <a:srgbClr val="000000"/>
                          </a:solidFill>
                          <a:effectLst/>
                          <a:latin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200" b="1" i="0" u="none" strike="noStrike" dirty="0">
                          <a:solidFill>
                            <a:srgbClr val="000000"/>
                          </a:solidFill>
                          <a:effectLst/>
                          <a:latin typeface="Times New Roman" panose="02020603050405020304" pitchFamily="18" charset="0"/>
                        </a:rPr>
                        <a:t>10.667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Times New Roman" panose="02020603050405020304" pitchFamily="18" charset="0"/>
                        </a:rPr>
                        <a:t>10.8483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fontAlgn="b"/>
                      <a:r>
                        <a:rPr lang="en-US" sz="1200" b="1" i="0" u="none" strike="noStrike" dirty="0" smtClean="0">
                          <a:solidFill>
                            <a:srgbClr val="000000"/>
                          </a:solidFill>
                          <a:effectLst/>
                          <a:latin typeface="Times New Roman" panose="02020603050405020304" pitchFamily="18" charset="0"/>
                        </a:rPr>
                        <a:t>10.649</a:t>
                      </a:r>
                      <a:r>
                        <a:rPr lang="en-US" sz="1200" b="1" i="0" u="none" strike="noStrike" dirty="0">
                          <a:solidFill>
                            <a:srgbClr val="000000"/>
                          </a:solidFill>
                          <a:effectLst/>
                          <a:latin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r>
            </a:tbl>
          </a:graphicData>
        </a:graphic>
      </p:graphicFrame>
      <p:sp>
        <p:nvSpPr>
          <p:cNvPr id="2" name="Slide Number Placeholder 1"/>
          <p:cNvSpPr>
            <a:spLocks noGrp="1"/>
          </p:cNvSpPr>
          <p:nvPr>
            <p:ph type="sldNum" sz="quarter" idx="12"/>
          </p:nvPr>
        </p:nvSpPr>
        <p:spPr/>
        <p:txBody>
          <a:bodyPr/>
          <a:lstStyle/>
          <a:p>
            <a:fld id="{02F5106F-FE9C-4CEA-B66C-F71DEFA97EDD}" type="slidenum">
              <a:rPr lang="en-US" smtClean="0"/>
              <a:t>50</a:t>
            </a:fld>
            <a:endParaRPr lang="en-US"/>
          </a:p>
        </p:txBody>
      </p:sp>
      <mc:AlternateContent xmlns:mc="http://schemas.openxmlformats.org/markup-compatibility/2006" xmlns:a14="http://schemas.microsoft.com/office/drawing/2010/main">
        <mc:Choice Requires="a14">
          <p:sp>
            <p:nvSpPr>
              <p:cNvPr id="8" name="TextBox 7"/>
              <p:cNvSpPr txBox="1"/>
              <p:nvPr/>
            </p:nvSpPr>
            <p:spPr>
              <a:xfrm>
                <a:off x="8283206" y="871098"/>
                <a:ext cx="2610908" cy="74392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𝑇</m:t>
                          </m:r>
                        </m:sub>
                      </m:sSub>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𝑅</m:t>
                              </m:r>
                              <m:r>
                                <a:rPr lang="en-US" b="0" i="1" smtClean="0">
                                  <a:latin typeface="Cambria Math" panose="02040503050406030204" pitchFamily="18" charset="0"/>
                                </a:rPr>
                                <m:t>1</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𝑅</m:t>
                              </m:r>
                              <m:r>
                                <a:rPr lang="en-US" b="0" i="1" smtClean="0">
                                  <a:latin typeface="Cambria Math" panose="02040503050406030204" pitchFamily="18" charset="0"/>
                                </a:rPr>
                                <m:t>2</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𝑅</m:t>
                              </m:r>
                              <m:r>
                                <a:rPr lang="en-US" b="0" i="1" smtClean="0">
                                  <a:latin typeface="Cambria Math" panose="02040503050406030204" pitchFamily="18" charset="0"/>
                                </a:rPr>
                                <m:t>3</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𝑅</m:t>
                              </m:r>
                              <m:r>
                                <a:rPr lang="en-US" b="0" i="1" smtClean="0">
                                  <a:latin typeface="Cambria Math" panose="02040503050406030204" pitchFamily="18" charset="0"/>
                                </a:rPr>
                                <m:t>4</m:t>
                              </m:r>
                            </m:den>
                          </m:f>
                        </m:den>
                      </m:f>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8283206" y="871098"/>
                <a:ext cx="2610908" cy="743922"/>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8283206" y="2201451"/>
                <a:ext cx="1089394" cy="56387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𝑉</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𝑇</m:t>
                              </m:r>
                            </m:sub>
                          </m:sSub>
                        </m:den>
                      </m:f>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𝑇</m:t>
                          </m:r>
                        </m:sub>
                      </m:sSub>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8283206" y="2201451"/>
                <a:ext cx="1089394" cy="563872"/>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8283206" y="3060933"/>
                <a:ext cx="1089394" cy="56387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1</m:t>
                          </m:r>
                        </m:sub>
                      </m:sSub>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𝑉</m:t>
                          </m:r>
                        </m:num>
                        <m:den>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b="0" i="1" smtClean="0">
                                  <a:latin typeface="Cambria Math" panose="02040503050406030204" pitchFamily="18" charset="0"/>
                                </a:rPr>
                                <m:t>1</m:t>
                              </m:r>
                            </m:sub>
                          </m:sSub>
                        </m:den>
                      </m:f>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8283206" y="3060933"/>
                <a:ext cx="1089394" cy="563872"/>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8283206" y="3861852"/>
                <a:ext cx="1089394" cy="56387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2</m:t>
                          </m:r>
                        </m:sub>
                      </m:sSub>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𝑉</m:t>
                          </m:r>
                        </m:num>
                        <m:den>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b="0" i="1" smtClean="0">
                                  <a:latin typeface="Cambria Math" panose="02040503050406030204" pitchFamily="18" charset="0"/>
                                </a:rPr>
                                <m:t>2</m:t>
                              </m:r>
                            </m:sub>
                          </m:sSub>
                        </m:den>
                      </m:f>
                    </m:oMath>
                  </m:oMathPara>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8283206" y="3861852"/>
                <a:ext cx="1089394" cy="563872"/>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8283206" y="4662771"/>
                <a:ext cx="1089394" cy="56387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3</m:t>
                          </m:r>
                        </m:sub>
                      </m:sSub>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𝑉</m:t>
                          </m:r>
                        </m:num>
                        <m:den>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b="0" i="1" smtClean="0">
                                  <a:latin typeface="Cambria Math" panose="02040503050406030204" pitchFamily="18" charset="0"/>
                                </a:rPr>
                                <m:t>3</m:t>
                              </m:r>
                            </m:sub>
                          </m:sSub>
                        </m:den>
                      </m:f>
                    </m:oMath>
                  </m:oMathPara>
                </a14:m>
                <a:endParaRPr lang="en-US" dirty="0"/>
              </a:p>
            </p:txBody>
          </p:sp>
        </mc:Choice>
        <mc:Fallback xmlns="">
          <p:sp>
            <p:nvSpPr>
              <p:cNvPr id="13" name="TextBox 12"/>
              <p:cNvSpPr txBox="1">
                <a:spLocks noRot="1" noChangeAspect="1" noMove="1" noResize="1" noEditPoints="1" noAdjustHandles="1" noChangeArrowheads="1" noChangeShapeType="1" noTextEdit="1"/>
              </p:cNvSpPr>
              <p:nvPr/>
            </p:nvSpPr>
            <p:spPr>
              <a:xfrm>
                <a:off x="8283206" y="4662771"/>
                <a:ext cx="1089394" cy="563872"/>
              </a:xfrm>
              <a:prstGeom prst="rect">
                <a:avLst/>
              </a:prstGeom>
              <a:blipFill rotWithShape="0">
                <a:blip r:embed="rId6"/>
                <a:stretch>
                  <a:fillRect b="-10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8283206" y="5463690"/>
                <a:ext cx="1089394" cy="56387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4</m:t>
                          </m:r>
                        </m:sub>
                      </m:sSub>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𝑉</m:t>
                          </m:r>
                        </m:num>
                        <m:den>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b="0" i="1" smtClean="0">
                                  <a:latin typeface="Cambria Math" panose="02040503050406030204" pitchFamily="18" charset="0"/>
                                </a:rPr>
                                <m:t>4</m:t>
                              </m:r>
                            </m:sub>
                          </m:sSub>
                        </m:den>
                      </m:f>
                    </m:oMath>
                  </m:oMathPara>
                </a14:m>
                <a:endParaRPr lang="en-US" dirty="0"/>
              </a:p>
            </p:txBody>
          </p:sp>
        </mc:Choice>
        <mc:Fallback xmlns="">
          <p:sp>
            <p:nvSpPr>
              <p:cNvPr id="14" name="TextBox 13"/>
              <p:cNvSpPr txBox="1">
                <a:spLocks noRot="1" noChangeAspect="1" noMove="1" noResize="1" noEditPoints="1" noAdjustHandles="1" noChangeArrowheads="1" noChangeShapeType="1" noTextEdit="1"/>
              </p:cNvSpPr>
              <p:nvPr/>
            </p:nvSpPr>
            <p:spPr>
              <a:xfrm>
                <a:off x="8283206" y="5463690"/>
                <a:ext cx="1089394" cy="563872"/>
              </a:xfrm>
              <a:prstGeom prst="rect">
                <a:avLst/>
              </a:prstGeom>
              <a:blipFill rotWithShape="0">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1010041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EECT 111-50c Lab Notebook</a:t>
            </a:r>
            <a:endParaRPr lang="en-US"/>
          </a:p>
        </p:txBody>
      </p:sp>
      <p:sp>
        <p:nvSpPr>
          <p:cNvPr id="5" name="Content Placeholder 2"/>
          <p:cNvSpPr txBox="1">
            <a:spLocks/>
          </p:cNvSpPr>
          <p:nvPr/>
        </p:nvSpPr>
        <p:spPr>
          <a:xfrm>
            <a:off x="770082" y="2393725"/>
            <a:ext cx="8503920" cy="2920701"/>
          </a:xfrm>
          <a:prstGeom prst="rect">
            <a:avLst/>
          </a:prstGeom>
          <a:ln w="22225">
            <a:noFill/>
          </a:ln>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Font typeface="Wingdings" panose="05000000000000000000" pitchFamily="2" charset="2"/>
              <a:buChar char="Ø"/>
            </a:pPr>
            <a:r>
              <a:rPr lang="en-US" sz="2000" dirty="0" smtClean="0"/>
              <a:t>Current is not constant in a parallel resistor circuit and differs depending on the size of the resistor on the branch. </a:t>
            </a:r>
          </a:p>
          <a:p>
            <a:pPr>
              <a:buFont typeface="Wingdings" panose="05000000000000000000" pitchFamily="2" charset="2"/>
              <a:buChar char="Ø"/>
            </a:pPr>
            <a:r>
              <a:rPr lang="en-US" sz="2000" dirty="0" smtClean="0"/>
              <a:t>In the Parallel Circuit, the value for the total resistance of the parallel resistors is always less than the smallest resistor in that parallel circuit. </a:t>
            </a:r>
          </a:p>
          <a:p>
            <a:pPr>
              <a:buFont typeface="Wingdings" panose="05000000000000000000" pitchFamily="2" charset="2"/>
              <a:buChar char="Ø"/>
            </a:pPr>
            <a:r>
              <a:rPr lang="en-US" sz="2000" dirty="0" smtClean="0"/>
              <a:t>In a Parallel Circuit the voltage across each branch is the same.</a:t>
            </a:r>
            <a:endParaRPr lang="en-US" sz="2000" dirty="0"/>
          </a:p>
        </p:txBody>
      </p:sp>
      <p:sp>
        <p:nvSpPr>
          <p:cNvPr id="4" name="Slide Number Placeholder 3"/>
          <p:cNvSpPr>
            <a:spLocks noGrp="1"/>
          </p:cNvSpPr>
          <p:nvPr>
            <p:ph type="sldNum" sz="quarter" idx="12"/>
          </p:nvPr>
        </p:nvSpPr>
        <p:spPr/>
        <p:txBody>
          <a:bodyPr/>
          <a:lstStyle/>
          <a:p>
            <a:fld id="{02F5106F-FE9C-4CEA-B66C-F71DEFA97EDD}" type="slidenum">
              <a:rPr lang="en-US" smtClean="0"/>
              <a:t>51</a:t>
            </a:fld>
            <a:endParaRPr lang="en-US"/>
          </a:p>
        </p:txBody>
      </p:sp>
      <p:sp>
        <p:nvSpPr>
          <p:cNvPr id="7" name="Title 1"/>
          <p:cNvSpPr txBox="1">
            <a:spLocks/>
          </p:cNvSpPr>
          <p:nvPr/>
        </p:nvSpPr>
        <p:spPr>
          <a:xfrm>
            <a:off x="677334" y="345990"/>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Lab 7 – 4 Resistor Parallel Circuit, Observations</a:t>
            </a:r>
            <a:endParaRPr lang="en-US" dirty="0"/>
          </a:p>
        </p:txBody>
      </p:sp>
    </p:spTree>
    <p:extLst>
      <p:ext uri="{BB962C8B-B14F-4D97-AF65-F5344CB8AC3E}">
        <p14:creationId xmlns:p14="http://schemas.microsoft.com/office/powerpoint/2010/main" val="236200379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EECT 111-50c Lab Notebook</a:t>
            </a:r>
            <a:endParaRPr lang="en-US"/>
          </a:p>
        </p:txBody>
      </p:sp>
      <p:sp>
        <p:nvSpPr>
          <p:cNvPr id="4" name="Slide Number Placeholder 3"/>
          <p:cNvSpPr>
            <a:spLocks noGrp="1"/>
          </p:cNvSpPr>
          <p:nvPr>
            <p:ph type="sldNum" sz="quarter" idx="12"/>
          </p:nvPr>
        </p:nvSpPr>
        <p:spPr/>
        <p:txBody>
          <a:bodyPr/>
          <a:lstStyle/>
          <a:p>
            <a:fld id="{02F5106F-FE9C-4CEA-B66C-F71DEFA97EDD}" type="slidenum">
              <a:rPr lang="en-US" smtClean="0"/>
              <a:t>52</a:t>
            </a:fld>
            <a:endParaRPr lang="en-US"/>
          </a:p>
        </p:txBody>
      </p:sp>
      <p:sp>
        <p:nvSpPr>
          <p:cNvPr id="5" name="Title 1"/>
          <p:cNvSpPr txBox="1">
            <a:spLocks/>
          </p:cNvSpPr>
          <p:nvPr/>
        </p:nvSpPr>
        <p:spPr>
          <a:xfrm>
            <a:off x="677334" y="345990"/>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Lab 7 – 4 Resistor Parallel Circuit, Conclusion</a:t>
            </a:r>
            <a:endParaRPr lang="en-US" dirty="0"/>
          </a:p>
        </p:txBody>
      </p:sp>
      <p:sp>
        <p:nvSpPr>
          <p:cNvPr id="6" name="Content Placeholder 2"/>
          <p:cNvSpPr txBox="1">
            <a:spLocks/>
          </p:cNvSpPr>
          <p:nvPr/>
        </p:nvSpPr>
        <p:spPr>
          <a:xfrm>
            <a:off x="723707" y="2285303"/>
            <a:ext cx="9071081" cy="688848"/>
          </a:xfrm>
          <a:prstGeom prst="rect">
            <a:avLst/>
          </a:prstGeom>
          <a:ln w="22225">
            <a:noFill/>
          </a:ln>
        </p:spPr>
        <p:txBody>
          <a:bodyPr vert="horz">
            <a:normAutofit fontScale="77500" lnSpcReduction="20000"/>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a:buFont typeface="Wingdings" panose="05000000000000000000" pitchFamily="2" charset="2"/>
              <a:buChar char="v"/>
            </a:pPr>
            <a:r>
              <a:rPr lang="en-US" sz="3300" dirty="0" smtClean="0"/>
              <a:t> </a:t>
            </a:r>
            <a:r>
              <a:rPr lang="en-US" dirty="0" smtClean="0"/>
              <a:t>The total current and branch currents were successfully measured.</a:t>
            </a:r>
            <a:endParaRPr lang="en-US" dirty="0"/>
          </a:p>
        </p:txBody>
      </p:sp>
    </p:spTree>
    <p:extLst>
      <p:ext uri="{BB962C8B-B14F-4D97-AF65-F5344CB8AC3E}">
        <p14:creationId xmlns:p14="http://schemas.microsoft.com/office/powerpoint/2010/main" val="162769302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latin typeface="OCR A Extended" panose="02010509020102010303" pitchFamily="50" charset="0"/>
              </a:rPr>
              <a:t>LAB </a:t>
            </a:r>
            <a:r>
              <a:rPr lang="en-US" dirty="0">
                <a:latin typeface="OCR A Extended" panose="02010509020102010303" pitchFamily="50" charset="0"/>
              </a:rPr>
              <a:t>8</a:t>
            </a:r>
            <a:r>
              <a:rPr lang="en-US" dirty="0" smtClean="0">
                <a:latin typeface="OCR A Extended" panose="02010509020102010303" pitchFamily="50" charset="0"/>
              </a:rPr>
              <a:t>: Black Box 3 Design</a:t>
            </a:r>
            <a:endParaRPr lang="en-US" dirty="0">
              <a:latin typeface="OCR A Extended" panose="02010509020102010303" pitchFamily="50" charset="0"/>
            </a:endParaRPr>
          </a:p>
        </p:txBody>
      </p:sp>
      <p:sp>
        <p:nvSpPr>
          <p:cNvPr id="6" name="Subtitle 2"/>
          <p:cNvSpPr>
            <a:spLocks noGrp="1"/>
          </p:cNvSpPr>
          <p:nvPr>
            <p:ph type="subTitle" idx="1"/>
          </p:nvPr>
        </p:nvSpPr>
        <p:spPr>
          <a:xfrm>
            <a:off x="1507067" y="4050833"/>
            <a:ext cx="7766936" cy="1457082"/>
          </a:xfrm>
        </p:spPr>
        <p:txBody>
          <a:bodyPr>
            <a:normAutofit fontScale="77500" lnSpcReduction="20000"/>
          </a:bodyPr>
          <a:lstStyle/>
          <a:p>
            <a:pPr algn="ctr"/>
            <a:r>
              <a:rPr lang="en-US" dirty="0" smtClean="0"/>
              <a:t>Josiah Abel</a:t>
            </a:r>
          </a:p>
          <a:p>
            <a:pPr algn="ctr"/>
            <a:r>
              <a:rPr lang="en-US" dirty="0" smtClean="0"/>
              <a:t>Date: 2/26/2015</a:t>
            </a:r>
          </a:p>
          <a:p>
            <a:pPr algn="ctr"/>
            <a:r>
              <a:rPr lang="en-US" dirty="0" smtClean="0"/>
              <a:t>Lab Partners: Dakota Johnson and Cody Fletcher</a:t>
            </a:r>
          </a:p>
          <a:p>
            <a:pPr algn="ctr"/>
            <a:r>
              <a:rPr lang="en-US" dirty="0" smtClean="0"/>
              <a:t>Lab Bench # 6</a:t>
            </a:r>
          </a:p>
          <a:p>
            <a:pPr algn="ctr"/>
            <a:r>
              <a:rPr lang="en-US" dirty="0" smtClean="0"/>
              <a:t>EECT 111 </a:t>
            </a:r>
            <a:endParaRPr lang="en-US" dirty="0"/>
          </a:p>
        </p:txBody>
      </p:sp>
      <p:sp>
        <p:nvSpPr>
          <p:cNvPr id="8" name="Footer Placeholder 7"/>
          <p:cNvSpPr>
            <a:spLocks noGrp="1"/>
          </p:cNvSpPr>
          <p:nvPr>
            <p:ph type="ftr" sz="quarter" idx="11"/>
          </p:nvPr>
        </p:nvSpPr>
        <p:spPr/>
        <p:txBody>
          <a:bodyPr/>
          <a:lstStyle/>
          <a:p>
            <a:r>
              <a:rPr lang="en-US" smtClean="0">
                <a:solidFill>
                  <a:prstClr val="white">
                    <a:tint val="75000"/>
                  </a:prstClr>
                </a:solidFill>
              </a:rPr>
              <a:t>EECT 111-50c Lab Notebook</a:t>
            </a:r>
            <a:endParaRPr lang="en-US">
              <a:solidFill>
                <a:prstClr val="white">
                  <a:tint val="75000"/>
                </a:prstClr>
              </a:solidFill>
            </a:endParaRPr>
          </a:p>
        </p:txBody>
      </p:sp>
      <p:sp>
        <p:nvSpPr>
          <p:cNvPr id="3" name="Slide Number Placeholder 2"/>
          <p:cNvSpPr>
            <a:spLocks noGrp="1"/>
          </p:cNvSpPr>
          <p:nvPr>
            <p:ph type="sldNum" sz="quarter" idx="12"/>
          </p:nvPr>
        </p:nvSpPr>
        <p:spPr/>
        <p:txBody>
          <a:bodyPr/>
          <a:lstStyle/>
          <a:p>
            <a:fld id="{02F5106F-FE9C-4CEA-B66C-F71DEFA97EDD}" type="slidenum">
              <a:rPr lang="en-US" smtClean="0">
                <a:solidFill>
                  <a:srgbClr val="90C226"/>
                </a:solidFill>
              </a:rPr>
              <a:pPr/>
              <a:t>53</a:t>
            </a:fld>
            <a:endParaRPr lang="en-US">
              <a:solidFill>
                <a:srgbClr val="90C226"/>
              </a:solidFill>
            </a:endParaRPr>
          </a:p>
        </p:txBody>
      </p:sp>
    </p:spTree>
    <p:extLst>
      <p:ext uri="{BB962C8B-B14F-4D97-AF65-F5344CB8AC3E}">
        <p14:creationId xmlns:p14="http://schemas.microsoft.com/office/powerpoint/2010/main" val="204330356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838200" y="1119175"/>
            <a:ext cx="10515600" cy="116659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prstClr val="white"/>
                </a:solidFill>
              </a:rPr>
              <a:t>OBJECTIVE: </a:t>
            </a:r>
            <a:r>
              <a:rPr lang="en-US" sz="2000" dirty="0" smtClean="0">
                <a:solidFill>
                  <a:prstClr val="white"/>
                </a:solidFill>
              </a:rPr>
              <a:t>To Build a Series Parallel resistor circuit in which the source voltage is 9V and there are five resistors three of which are in parallel with each other. The voltage across three parallel resistors should be approximately 1.3V.</a:t>
            </a:r>
            <a:endParaRPr lang="en-US" dirty="0">
              <a:solidFill>
                <a:prstClr val="white"/>
              </a:solidFill>
            </a:endParaRPr>
          </a:p>
        </p:txBody>
      </p:sp>
      <p:sp>
        <p:nvSpPr>
          <p:cNvPr id="5" name="Content Placeholder 2"/>
          <p:cNvSpPr txBox="1">
            <a:spLocks/>
          </p:cNvSpPr>
          <p:nvPr/>
        </p:nvSpPr>
        <p:spPr>
          <a:xfrm>
            <a:off x="838200" y="2647650"/>
            <a:ext cx="10515600" cy="33468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prstClr val="white"/>
                </a:solidFill>
              </a:rPr>
              <a:t>-MATERIALS-</a:t>
            </a:r>
          </a:p>
          <a:p>
            <a:pPr>
              <a:buFont typeface="Wingdings" panose="05000000000000000000" pitchFamily="2" charset="2"/>
              <a:buChar char="q"/>
            </a:pPr>
            <a:r>
              <a:rPr lang="en-US" sz="2000" dirty="0" smtClean="0">
                <a:solidFill>
                  <a:prstClr val="white"/>
                </a:solidFill>
              </a:rPr>
              <a:t>Digital </a:t>
            </a:r>
            <a:r>
              <a:rPr lang="en-US" sz="2000" dirty="0" err="1" smtClean="0">
                <a:solidFill>
                  <a:prstClr val="white"/>
                </a:solidFill>
              </a:rPr>
              <a:t>Multimeter</a:t>
            </a:r>
            <a:r>
              <a:rPr lang="en-US" sz="2000" dirty="0" smtClean="0">
                <a:solidFill>
                  <a:prstClr val="white"/>
                </a:solidFill>
              </a:rPr>
              <a:t>, GW INSTEK GDM-8245, Serial #: CL860332</a:t>
            </a:r>
          </a:p>
          <a:p>
            <a:pPr>
              <a:buFont typeface="Wingdings" panose="05000000000000000000" pitchFamily="2" charset="2"/>
              <a:buChar char="q"/>
            </a:pPr>
            <a:r>
              <a:rPr lang="en-US" sz="2000" dirty="0">
                <a:solidFill>
                  <a:prstClr val="white"/>
                </a:solidFill>
              </a:rPr>
              <a:t>Variable Power Supply, RSR-369987, Serial #: </a:t>
            </a:r>
            <a:r>
              <a:rPr lang="en-US" sz="2000" dirty="0" smtClean="0">
                <a:solidFill>
                  <a:prstClr val="white"/>
                </a:solidFill>
              </a:rPr>
              <a:t>HY802D</a:t>
            </a:r>
          </a:p>
          <a:p>
            <a:pPr>
              <a:buFont typeface="Wingdings" panose="05000000000000000000" pitchFamily="2" charset="2"/>
              <a:buChar char="q"/>
            </a:pPr>
            <a:r>
              <a:rPr lang="en-US" sz="2000" dirty="0">
                <a:solidFill>
                  <a:prstClr val="white"/>
                </a:solidFill>
              </a:rPr>
              <a:t>Solderless </a:t>
            </a:r>
            <a:r>
              <a:rPr lang="en-US" sz="2000" dirty="0" smtClean="0">
                <a:solidFill>
                  <a:prstClr val="white"/>
                </a:solidFill>
              </a:rPr>
              <a:t>Breadboard</a:t>
            </a:r>
          </a:p>
          <a:p>
            <a:pPr>
              <a:buFont typeface="Wingdings" panose="05000000000000000000" pitchFamily="2" charset="2"/>
              <a:buChar char="q"/>
            </a:pPr>
            <a:r>
              <a:rPr lang="en-US" sz="2000" dirty="0" smtClean="0">
                <a:solidFill>
                  <a:prstClr val="white"/>
                </a:solidFill>
              </a:rPr>
              <a:t>4 resistors, ( 4.7 </a:t>
            </a:r>
            <a:r>
              <a:rPr lang="en-US" sz="2000" dirty="0">
                <a:solidFill>
                  <a:prstClr val="white"/>
                </a:solidFill>
              </a:rPr>
              <a:t>K</a:t>
            </a:r>
            <a:r>
              <a:rPr lang="el-GR" sz="2000" dirty="0" smtClean="0">
                <a:solidFill>
                  <a:prstClr val="white"/>
                </a:solidFill>
              </a:rPr>
              <a:t>Ω</a:t>
            </a:r>
            <a:r>
              <a:rPr lang="en-US" sz="2000" dirty="0" smtClean="0">
                <a:solidFill>
                  <a:prstClr val="white"/>
                </a:solidFill>
              </a:rPr>
              <a:t>, 4.7 </a:t>
            </a:r>
            <a:r>
              <a:rPr lang="en-US" sz="2000" dirty="0">
                <a:solidFill>
                  <a:prstClr val="white"/>
                </a:solidFill>
              </a:rPr>
              <a:t>K</a:t>
            </a:r>
            <a:r>
              <a:rPr lang="el-GR" sz="2000" dirty="0" smtClean="0">
                <a:solidFill>
                  <a:prstClr val="white"/>
                </a:solidFill>
              </a:rPr>
              <a:t>Ω</a:t>
            </a:r>
            <a:r>
              <a:rPr lang="en-US" sz="2000" dirty="0">
                <a:solidFill>
                  <a:prstClr val="white"/>
                </a:solidFill>
              </a:rPr>
              <a:t>, </a:t>
            </a:r>
            <a:r>
              <a:rPr lang="en-US" sz="2000" dirty="0" smtClean="0">
                <a:solidFill>
                  <a:prstClr val="white"/>
                </a:solidFill>
              </a:rPr>
              <a:t>4.7 </a:t>
            </a:r>
            <a:r>
              <a:rPr lang="en-US" sz="2000" dirty="0">
                <a:solidFill>
                  <a:prstClr val="white"/>
                </a:solidFill>
              </a:rPr>
              <a:t>K</a:t>
            </a:r>
            <a:r>
              <a:rPr lang="el-GR" sz="2000" dirty="0" smtClean="0">
                <a:solidFill>
                  <a:prstClr val="white"/>
                </a:solidFill>
              </a:rPr>
              <a:t>Ω</a:t>
            </a:r>
            <a:r>
              <a:rPr lang="en-US" sz="2000" dirty="0" smtClean="0">
                <a:solidFill>
                  <a:prstClr val="white"/>
                </a:solidFill>
              </a:rPr>
              <a:t>,</a:t>
            </a:r>
            <a:r>
              <a:rPr lang="en-US" sz="2000" dirty="0">
                <a:solidFill>
                  <a:prstClr val="white"/>
                </a:solidFill>
              </a:rPr>
              <a:t> </a:t>
            </a:r>
            <a:r>
              <a:rPr lang="en-US" sz="2000" dirty="0" smtClean="0">
                <a:solidFill>
                  <a:prstClr val="white"/>
                </a:solidFill>
              </a:rPr>
              <a:t>4.7 </a:t>
            </a:r>
            <a:r>
              <a:rPr lang="en-US" sz="2000" dirty="0">
                <a:solidFill>
                  <a:prstClr val="white"/>
                </a:solidFill>
              </a:rPr>
              <a:t>K</a:t>
            </a:r>
            <a:r>
              <a:rPr lang="el-GR" sz="2000" dirty="0" smtClean="0">
                <a:solidFill>
                  <a:prstClr val="white"/>
                </a:solidFill>
              </a:rPr>
              <a:t>Ω</a:t>
            </a:r>
            <a:r>
              <a:rPr lang="en-US" sz="2000" dirty="0" smtClean="0">
                <a:solidFill>
                  <a:prstClr val="white"/>
                </a:solidFill>
              </a:rPr>
              <a:t>)</a:t>
            </a:r>
          </a:p>
          <a:p>
            <a:pPr>
              <a:buFont typeface="Wingdings" panose="05000000000000000000" pitchFamily="2" charset="2"/>
              <a:buChar char="q"/>
            </a:pPr>
            <a:r>
              <a:rPr lang="en-US" sz="2000" dirty="0" smtClean="0">
                <a:solidFill>
                  <a:prstClr val="white"/>
                </a:solidFill>
              </a:rPr>
              <a:t>1 10 </a:t>
            </a:r>
            <a:r>
              <a:rPr lang="en-US" sz="2000" dirty="0">
                <a:solidFill>
                  <a:prstClr val="white"/>
                </a:solidFill>
              </a:rPr>
              <a:t>K</a:t>
            </a:r>
            <a:r>
              <a:rPr lang="el-GR" sz="2000" dirty="0" smtClean="0">
                <a:solidFill>
                  <a:prstClr val="white"/>
                </a:solidFill>
              </a:rPr>
              <a:t>Ω</a:t>
            </a:r>
            <a:r>
              <a:rPr lang="en-US" sz="2000" dirty="0" smtClean="0">
                <a:solidFill>
                  <a:prstClr val="white"/>
                </a:solidFill>
              </a:rPr>
              <a:t> Variable Resistor (set to </a:t>
            </a:r>
            <a:r>
              <a:rPr lang="en-US" sz="2000" dirty="0">
                <a:solidFill>
                  <a:prstClr val="white"/>
                </a:solidFill>
              </a:rPr>
              <a:t>4.7 K</a:t>
            </a:r>
            <a:r>
              <a:rPr lang="el-GR" sz="2000" dirty="0" smtClean="0">
                <a:solidFill>
                  <a:prstClr val="white"/>
                </a:solidFill>
              </a:rPr>
              <a:t>Ω</a:t>
            </a:r>
            <a:r>
              <a:rPr lang="en-US" sz="2000" dirty="0" smtClean="0">
                <a:solidFill>
                  <a:prstClr val="white"/>
                </a:solidFill>
              </a:rPr>
              <a:t>)</a:t>
            </a:r>
          </a:p>
          <a:p>
            <a:pPr>
              <a:buFont typeface="Wingdings" panose="05000000000000000000" pitchFamily="2" charset="2"/>
              <a:buChar char="q"/>
            </a:pPr>
            <a:r>
              <a:rPr lang="en-US" sz="2000" dirty="0" err="1" smtClean="0">
                <a:solidFill>
                  <a:prstClr val="white"/>
                </a:solidFill>
              </a:rPr>
              <a:t>Multisim</a:t>
            </a:r>
            <a:r>
              <a:rPr lang="en-US" sz="2000" dirty="0" smtClean="0">
                <a:solidFill>
                  <a:prstClr val="white"/>
                </a:solidFill>
              </a:rPr>
              <a:t> 13.0 Computer program</a:t>
            </a:r>
          </a:p>
          <a:p>
            <a:pPr>
              <a:buFont typeface="Wingdings" panose="05000000000000000000" pitchFamily="2" charset="2"/>
              <a:buChar char="q"/>
            </a:pPr>
            <a:r>
              <a:rPr lang="en-US" sz="2000" dirty="0">
                <a:solidFill>
                  <a:prstClr val="white"/>
                </a:solidFill>
              </a:rPr>
              <a:t> </a:t>
            </a:r>
            <a:r>
              <a:rPr lang="en-US" sz="2000" dirty="0" smtClean="0">
                <a:solidFill>
                  <a:prstClr val="white"/>
                </a:solidFill>
              </a:rPr>
              <a:t>Assorted Jumper Wires</a:t>
            </a:r>
          </a:p>
        </p:txBody>
      </p:sp>
      <p:sp>
        <p:nvSpPr>
          <p:cNvPr id="6" name="Footer Placeholder 5"/>
          <p:cNvSpPr>
            <a:spLocks noGrp="1"/>
          </p:cNvSpPr>
          <p:nvPr>
            <p:ph type="ftr" sz="quarter" idx="11"/>
          </p:nvPr>
        </p:nvSpPr>
        <p:spPr>
          <a:xfrm>
            <a:off x="838200" y="6356349"/>
            <a:ext cx="4114800" cy="365125"/>
          </a:xfrm>
        </p:spPr>
        <p:txBody>
          <a:bodyPr/>
          <a:lstStyle/>
          <a:p>
            <a:r>
              <a:rPr lang="en-US" dirty="0" smtClean="0">
                <a:solidFill>
                  <a:prstClr val="white">
                    <a:tint val="75000"/>
                  </a:prstClr>
                </a:solidFill>
              </a:rPr>
              <a:t>EECT 111-50c Lab Notebook</a:t>
            </a:r>
            <a:endParaRPr lang="en-US" dirty="0">
              <a:solidFill>
                <a:prstClr val="white">
                  <a:tint val="75000"/>
                </a:prstClr>
              </a:solidFill>
            </a:endParaRPr>
          </a:p>
        </p:txBody>
      </p:sp>
      <p:sp>
        <p:nvSpPr>
          <p:cNvPr id="2" name="Slide Number Placeholder 1"/>
          <p:cNvSpPr>
            <a:spLocks noGrp="1"/>
          </p:cNvSpPr>
          <p:nvPr>
            <p:ph type="sldNum" sz="quarter" idx="12"/>
          </p:nvPr>
        </p:nvSpPr>
        <p:spPr/>
        <p:txBody>
          <a:bodyPr/>
          <a:lstStyle/>
          <a:p>
            <a:fld id="{02F5106F-FE9C-4CEA-B66C-F71DEFA97EDD}" type="slidenum">
              <a:rPr lang="en-US" smtClean="0">
                <a:solidFill>
                  <a:srgbClr val="90C226"/>
                </a:solidFill>
              </a:rPr>
              <a:pPr/>
              <a:t>54</a:t>
            </a:fld>
            <a:endParaRPr lang="en-US">
              <a:solidFill>
                <a:srgbClr val="90C226"/>
              </a:solidFill>
            </a:endParaRPr>
          </a:p>
        </p:txBody>
      </p:sp>
      <p:sp>
        <p:nvSpPr>
          <p:cNvPr id="8" name="Title 1"/>
          <p:cNvSpPr txBox="1">
            <a:spLocks/>
          </p:cNvSpPr>
          <p:nvPr/>
        </p:nvSpPr>
        <p:spPr>
          <a:xfrm>
            <a:off x="838200" y="241212"/>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rgbClr val="90C226"/>
                </a:solidFill>
              </a:rPr>
              <a:t>Lab 8 – Black Box 3 Design</a:t>
            </a:r>
            <a:endParaRPr lang="en-US" dirty="0">
              <a:solidFill>
                <a:srgbClr val="90C226"/>
              </a:solidFill>
            </a:endParaRPr>
          </a:p>
        </p:txBody>
      </p:sp>
    </p:spTree>
    <p:extLst>
      <p:ext uri="{BB962C8B-B14F-4D97-AF65-F5344CB8AC3E}">
        <p14:creationId xmlns:p14="http://schemas.microsoft.com/office/powerpoint/2010/main" val="361046423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dirty="0" smtClean="0">
                <a:solidFill>
                  <a:prstClr val="white">
                    <a:tint val="75000"/>
                  </a:prstClr>
                </a:solidFill>
              </a:rPr>
              <a:t>EECT 111-50c Lab Notebook</a:t>
            </a:r>
            <a:endParaRPr lang="en-US" dirty="0">
              <a:solidFill>
                <a:prstClr val="white">
                  <a:tint val="75000"/>
                </a:prstClr>
              </a:solidFill>
            </a:endParaRPr>
          </a:p>
        </p:txBody>
      </p:sp>
      <p:sp>
        <p:nvSpPr>
          <p:cNvPr id="8" name="TextBox 7"/>
          <p:cNvSpPr txBox="1"/>
          <p:nvPr/>
        </p:nvSpPr>
        <p:spPr>
          <a:xfrm>
            <a:off x="838200" y="2093527"/>
            <a:ext cx="9187030" cy="3416320"/>
          </a:xfrm>
          <a:prstGeom prst="rect">
            <a:avLst/>
          </a:prstGeom>
          <a:noFill/>
        </p:spPr>
        <p:txBody>
          <a:bodyPr wrap="square" rtlCol="0">
            <a:spAutoFit/>
          </a:bodyPr>
          <a:lstStyle/>
          <a:p>
            <a:pPr marL="285750" indent="-285750">
              <a:buFont typeface="Wingdings" panose="05000000000000000000" pitchFamily="2" charset="2"/>
              <a:buChar char="Ø"/>
            </a:pPr>
            <a:r>
              <a:rPr lang="en-US" dirty="0" smtClean="0">
                <a:solidFill>
                  <a:prstClr val="white"/>
                </a:solidFill>
              </a:rPr>
              <a:t>Calculations were done to determine the three Resistors in parallel. The 5 </a:t>
            </a:r>
            <a:r>
              <a:rPr lang="en-US" dirty="0">
                <a:solidFill>
                  <a:prstClr val="white"/>
                </a:solidFill>
              </a:rPr>
              <a:t>resistors were measured with a </a:t>
            </a:r>
            <a:r>
              <a:rPr lang="en-US" dirty="0" err="1">
                <a:solidFill>
                  <a:prstClr val="white"/>
                </a:solidFill>
              </a:rPr>
              <a:t>multimeter</a:t>
            </a:r>
            <a:r>
              <a:rPr lang="en-US" dirty="0">
                <a:solidFill>
                  <a:prstClr val="white"/>
                </a:solidFill>
              </a:rPr>
              <a:t> then placed in </a:t>
            </a:r>
            <a:r>
              <a:rPr lang="en-US" dirty="0" smtClean="0">
                <a:solidFill>
                  <a:prstClr val="white"/>
                </a:solidFill>
              </a:rPr>
              <a:t>a series/parallel </a:t>
            </a:r>
            <a:r>
              <a:rPr lang="en-US" dirty="0">
                <a:solidFill>
                  <a:prstClr val="white"/>
                </a:solidFill>
              </a:rPr>
              <a:t>circuit on an Elvis board. </a:t>
            </a:r>
            <a:r>
              <a:rPr lang="en-US" dirty="0"/>
              <a:t>a known input voltage was presented and the resistor values had to be found that would equal the difference between the two nodal voltages. In order to do this the total current had to be found and once that was found the total resistance could be found using Ohm’s law. The two known resistor values were subtracted from the total to get the total of the unknown resistors. Once the total unknown resistor value was found the number was divided by 3 to find the values of the three resistors in a parallel circuit. The circuit was then built and the nodal voltages were tested to see if the circuit was correct. Once the circuit was found to be correct a 10kohm potentiometer replaced with one of the known resistors and then the nodal voltages were adjusted to be the exact numbers desired</a:t>
            </a:r>
          </a:p>
        </p:txBody>
      </p:sp>
      <p:sp>
        <p:nvSpPr>
          <p:cNvPr id="2" name="Slide Number Placeholder 1"/>
          <p:cNvSpPr>
            <a:spLocks noGrp="1"/>
          </p:cNvSpPr>
          <p:nvPr>
            <p:ph type="sldNum" sz="quarter" idx="12"/>
          </p:nvPr>
        </p:nvSpPr>
        <p:spPr/>
        <p:txBody>
          <a:bodyPr/>
          <a:lstStyle/>
          <a:p>
            <a:fld id="{02F5106F-FE9C-4CEA-B66C-F71DEFA97EDD}" type="slidenum">
              <a:rPr lang="en-US" smtClean="0">
                <a:solidFill>
                  <a:srgbClr val="90C226"/>
                </a:solidFill>
              </a:rPr>
              <a:pPr/>
              <a:t>55</a:t>
            </a:fld>
            <a:endParaRPr lang="en-US">
              <a:solidFill>
                <a:srgbClr val="90C226"/>
              </a:solidFill>
            </a:endParaRPr>
          </a:p>
        </p:txBody>
      </p:sp>
      <p:sp>
        <p:nvSpPr>
          <p:cNvPr id="9" name="Title 1"/>
          <p:cNvSpPr txBox="1">
            <a:spLocks/>
          </p:cNvSpPr>
          <p:nvPr/>
        </p:nvSpPr>
        <p:spPr>
          <a:xfrm>
            <a:off x="838200" y="241212"/>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rgbClr val="90C226"/>
                </a:solidFill>
              </a:rPr>
              <a:t>Lab 8 – Black Box 3 Design, Procedure</a:t>
            </a:r>
            <a:endParaRPr lang="en-US" dirty="0">
              <a:solidFill>
                <a:srgbClr val="90C226"/>
              </a:solidFill>
            </a:endParaRPr>
          </a:p>
        </p:txBody>
      </p:sp>
    </p:spTree>
    <p:extLst>
      <p:ext uri="{BB962C8B-B14F-4D97-AF65-F5344CB8AC3E}">
        <p14:creationId xmlns:p14="http://schemas.microsoft.com/office/powerpoint/2010/main" val="196282703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solidFill>
                  <a:prstClr val="white">
                    <a:tint val="75000"/>
                  </a:prstClr>
                </a:solidFill>
              </a:rPr>
              <a:t>EECT 111-50c Lab Notebook</a:t>
            </a:r>
            <a:endParaRPr lang="en-US">
              <a:solidFill>
                <a:prstClr val="white">
                  <a:tint val="75000"/>
                </a:prstClr>
              </a:solidFill>
            </a:endParaRPr>
          </a:p>
        </p:txBody>
      </p:sp>
      <p:sp>
        <p:nvSpPr>
          <p:cNvPr id="2" name="Slide Number Placeholder 1"/>
          <p:cNvSpPr>
            <a:spLocks noGrp="1"/>
          </p:cNvSpPr>
          <p:nvPr>
            <p:ph type="sldNum" sz="quarter" idx="12"/>
          </p:nvPr>
        </p:nvSpPr>
        <p:spPr/>
        <p:txBody>
          <a:bodyPr/>
          <a:lstStyle/>
          <a:p>
            <a:fld id="{02F5106F-FE9C-4CEA-B66C-F71DEFA97EDD}" type="slidenum">
              <a:rPr lang="en-US" smtClean="0">
                <a:solidFill>
                  <a:srgbClr val="90C226"/>
                </a:solidFill>
              </a:rPr>
              <a:pPr/>
              <a:t>56</a:t>
            </a:fld>
            <a:endParaRPr lang="en-US">
              <a:solidFill>
                <a:srgbClr val="90C226"/>
              </a:solidFill>
            </a:endParaRPr>
          </a:p>
        </p:txBody>
      </p:sp>
      <p:sp>
        <p:nvSpPr>
          <p:cNvPr id="8" name="Title 1"/>
          <p:cNvSpPr txBox="1">
            <a:spLocks/>
          </p:cNvSpPr>
          <p:nvPr/>
        </p:nvSpPr>
        <p:spPr>
          <a:xfrm>
            <a:off x="838200" y="241212"/>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rgbClr val="90C226"/>
                </a:solidFill>
              </a:rPr>
              <a:t>Lab 8 – Black Box 3 Design, Simulation</a:t>
            </a:r>
            <a:endParaRPr lang="en-US" dirty="0">
              <a:solidFill>
                <a:srgbClr val="90C226"/>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5757" y="1259812"/>
            <a:ext cx="6886575" cy="4781550"/>
          </a:xfrm>
          <a:prstGeom prst="rect">
            <a:avLst/>
          </a:prstGeom>
        </p:spPr>
      </p:pic>
    </p:spTree>
    <p:extLst>
      <p:ext uri="{BB962C8B-B14F-4D97-AF65-F5344CB8AC3E}">
        <p14:creationId xmlns:p14="http://schemas.microsoft.com/office/powerpoint/2010/main" val="286466991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p:cNvSpPr>
            <a:spLocks noGrp="1"/>
          </p:cNvSpPr>
          <p:nvPr>
            <p:ph type="ftr" sz="quarter" idx="11"/>
          </p:nvPr>
        </p:nvSpPr>
        <p:spPr/>
        <p:txBody>
          <a:bodyPr/>
          <a:lstStyle/>
          <a:p>
            <a:r>
              <a:rPr lang="en-US" smtClean="0">
                <a:solidFill>
                  <a:prstClr val="white">
                    <a:tint val="75000"/>
                  </a:prstClr>
                </a:solidFill>
              </a:rPr>
              <a:t>EECT 111-50c Lab Notebook</a:t>
            </a:r>
            <a:endParaRPr lang="en-US">
              <a:solidFill>
                <a:prstClr val="white">
                  <a:tint val="75000"/>
                </a:prstClr>
              </a:solidFill>
            </a:endParaRPr>
          </a:p>
        </p:txBody>
      </p:sp>
      <p:sp>
        <p:nvSpPr>
          <p:cNvPr id="2" name="Slide Number Placeholder 1"/>
          <p:cNvSpPr>
            <a:spLocks noGrp="1"/>
          </p:cNvSpPr>
          <p:nvPr>
            <p:ph type="sldNum" sz="quarter" idx="12"/>
          </p:nvPr>
        </p:nvSpPr>
        <p:spPr/>
        <p:txBody>
          <a:bodyPr/>
          <a:lstStyle/>
          <a:p>
            <a:fld id="{02F5106F-FE9C-4CEA-B66C-F71DEFA97EDD}" type="slidenum">
              <a:rPr lang="en-US" smtClean="0">
                <a:solidFill>
                  <a:srgbClr val="90C226"/>
                </a:solidFill>
              </a:rPr>
              <a:pPr/>
              <a:t>57</a:t>
            </a:fld>
            <a:endParaRPr lang="en-US">
              <a:solidFill>
                <a:srgbClr val="90C226"/>
              </a:solidFill>
            </a:endParaRPr>
          </a:p>
        </p:txBody>
      </p:sp>
      <p:sp>
        <p:nvSpPr>
          <p:cNvPr id="9" name="Title 1"/>
          <p:cNvSpPr txBox="1">
            <a:spLocks/>
          </p:cNvSpPr>
          <p:nvPr/>
        </p:nvSpPr>
        <p:spPr>
          <a:xfrm>
            <a:off x="838200" y="241212"/>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rgbClr val="90C226"/>
                </a:solidFill>
              </a:rPr>
              <a:t>Lab 8 – Black Box 3 Design, Setup</a:t>
            </a:r>
            <a:endParaRPr lang="en-US" dirty="0">
              <a:solidFill>
                <a:srgbClr val="90C226"/>
              </a:solidFill>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8468" t="19219" r="43514" b="50512"/>
          <a:stretch/>
        </p:blipFill>
        <p:spPr>
          <a:xfrm>
            <a:off x="1317811" y="1337558"/>
            <a:ext cx="5310863" cy="4303335"/>
          </a:xfrm>
          <a:prstGeom prst="rect">
            <a:avLst/>
          </a:prstGeom>
        </p:spPr>
      </p:pic>
      <p:sp>
        <p:nvSpPr>
          <p:cNvPr id="10" name="TextBox 9"/>
          <p:cNvSpPr txBox="1"/>
          <p:nvPr/>
        </p:nvSpPr>
        <p:spPr>
          <a:xfrm>
            <a:off x="6848989" y="1096490"/>
            <a:ext cx="1741674" cy="369332"/>
          </a:xfrm>
          <a:prstGeom prst="rect">
            <a:avLst/>
          </a:prstGeom>
          <a:noFill/>
          <a:ln w="57150">
            <a:solidFill>
              <a:schemeClr val="accent2"/>
            </a:solidFill>
          </a:ln>
        </p:spPr>
        <p:txBody>
          <a:bodyPr wrap="square" rtlCol="0">
            <a:spAutoFit/>
          </a:bodyPr>
          <a:lstStyle/>
          <a:p>
            <a:pPr algn="ctr"/>
            <a:r>
              <a:rPr lang="en-US" dirty="0"/>
              <a:t>4</a:t>
            </a:r>
            <a:r>
              <a:rPr lang="en-US" dirty="0" smtClean="0"/>
              <a:t>.7 K</a:t>
            </a:r>
            <a:r>
              <a:rPr lang="el-GR" dirty="0" smtClean="0"/>
              <a:t>Ω</a:t>
            </a:r>
            <a:r>
              <a:rPr lang="en-US" dirty="0" smtClean="0"/>
              <a:t> POT</a:t>
            </a:r>
            <a:endParaRPr lang="en-US" dirty="0"/>
          </a:p>
        </p:txBody>
      </p:sp>
      <p:cxnSp>
        <p:nvCxnSpPr>
          <p:cNvPr id="11" name="Elbow Connector 10"/>
          <p:cNvCxnSpPr>
            <a:stCxn id="10" idx="1"/>
          </p:cNvCxnSpPr>
          <p:nvPr/>
        </p:nvCxnSpPr>
        <p:spPr>
          <a:xfrm rot="10800000" flipV="1">
            <a:off x="4289613" y="1281156"/>
            <a:ext cx="2559377" cy="1031738"/>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rot="5400000">
            <a:off x="4686626" y="2384228"/>
            <a:ext cx="1113152" cy="212693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697849" y="4504479"/>
            <a:ext cx="1223724" cy="369332"/>
          </a:xfrm>
          <a:prstGeom prst="rect">
            <a:avLst/>
          </a:prstGeom>
          <a:noFill/>
          <a:ln w="57150">
            <a:solidFill>
              <a:schemeClr val="accent2"/>
            </a:solidFill>
          </a:ln>
        </p:spPr>
        <p:txBody>
          <a:bodyPr wrap="square" rtlCol="0">
            <a:spAutoFit/>
          </a:bodyPr>
          <a:lstStyle/>
          <a:p>
            <a:pPr algn="ctr"/>
            <a:r>
              <a:rPr lang="en-US" dirty="0" smtClean="0"/>
              <a:t>4.7 K</a:t>
            </a:r>
            <a:r>
              <a:rPr lang="el-GR" dirty="0" smtClean="0"/>
              <a:t>Ω</a:t>
            </a:r>
            <a:endParaRPr lang="en-US" dirty="0"/>
          </a:p>
        </p:txBody>
      </p:sp>
      <p:cxnSp>
        <p:nvCxnSpPr>
          <p:cNvPr id="14" name="Elbow Connector 13"/>
          <p:cNvCxnSpPr>
            <a:stCxn id="13" idx="1"/>
            <a:endCxn id="12" idx="3"/>
          </p:cNvCxnSpPr>
          <p:nvPr/>
        </p:nvCxnSpPr>
        <p:spPr>
          <a:xfrm rot="10800000">
            <a:off x="5243203" y="4004273"/>
            <a:ext cx="1454647" cy="684872"/>
          </a:xfrm>
          <a:prstGeom prst="bentConnector2">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rot="5400000">
            <a:off x="1486345" y="3973159"/>
            <a:ext cx="846274" cy="118334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a:endCxn id="15" idx="0"/>
          </p:cNvCxnSpPr>
          <p:nvPr/>
        </p:nvCxnSpPr>
        <p:spPr>
          <a:xfrm flipH="1" flipV="1">
            <a:off x="2501154" y="4564831"/>
            <a:ext cx="2742048" cy="12431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061321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59716" y="580278"/>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prstClr val="black"/>
                </a:solidFill>
                <a:latin typeface="Agency FB" panose="020B0503020202020204" pitchFamily="34" charset="0"/>
              </a:rPr>
              <a:t>Lab 8 DATA:</a:t>
            </a:r>
            <a:endParaRPr lang="en-US" dirty="0">
              <a:solidFill>
                <a:prstClr val="black"/>
              </a:solidFill>
              <a:latin typeface="Agency FB" panose="020B0503020202020204" pitchFamily="34" charset="0"/>
            </a:endParaRPr>
          </a:p>
        </p:txBody>
      </p:sp>
      <p:sp>
        <p:nvSpPr>
          <p:cNvPr id="5" name="Footer Placeholder 4"/>
          <p:cNvSpPr>
            <a:spLocks noGrp="1"/>
          </p:cNvSpPr>
          <p:nvPr>
            <p:ph type="ftr" sz="quarter" idx="11"/>
          </p:nvPr>
        </p:nvSpPr>
        <p:spPr/>
        <p:txBody>
          <a:bodyPr/>
          <a:lstStyle/>
          <a:p>
            <a:r>
              <a:rPr lang="en-US" smtClean="0">
                <a:solidFill>
                  <a:prstClr val="black"/>
                </a:solidFill>
              </a:rPr>
              <a:t>EECT 111-50c Lab Notebook</a:t>
            </a:r>
            <a:endParaRPr lang="en-US">
              <a:solidFill>
                <a:prstClr val="black"/>
              </a:solidFill>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786221" y="0"/>
            <a:ext cx="1405779" cy="1405779"/>
          </a:xfrm>
          <a:prstGeom prst="rect">
            <a:avLst/>
          </a:prstGeom>
        </p:spPr>
      </p:pic>
      <p:sp>
        <p:nvSpPr>
          <p:cNvPr id="2" name="Slide Number Placeholder 1"/>
          <p:cNvSpPr>
            <a:spLocks noGrp="1"/>
          </p:cNvSpPr>
          <p:nvPr>
            <p:ph type="sldNum" sz="quarter" idx="12"/>
          </p:nvPr>
        </p:nvSpPr>
        <p:spPr/>
        <p:txBody>
          <a:bodyPr/>
          <a:lstStyle/>
          <a:p>
            <a:fld id="{02F5106F-FE9C-4CEA-B66C-F71DEFA97EDD}" type="slidenum">
              <a:rPr lang="en-US" smtClean="0">
                <a:solidFill>
                  <a:prstClr val="black"/>
                </a:solidFill>
              </a:rPr>
              <a:pPr/>
              <a:t>58</a:t>
            </a:fld>
            <a:endParaRPr lang="en-US">
              <a:solidFill>
                <a:prstClr val="black"/>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809974690"/>
              </p:ext>
            </p:extLst>
          </p:nvPr>
        </p:nvGraphicFramePr>
        <p:xfrm>
          <a:off x="974488" y="1405779"/>
          <a:ext cx="5890055" cy="4283676"/>
        </p:xfrm>
        <a:graphic>
          <a:graphicData uri="http://schemas.openxmlformats.org/drawingml/2006/table">
            <a:tbl>
              <a:tblPr/>
              <a:tblGrid>
                <a:gridCol w="395065"/>
                <a:gridCol w="1221109"/>
                <a:gridCol w="646469"/>
                <a:gridCol w="909846"/>
                <a:gridCol w="909846"/>
                <a:gridCol w="933789"/>
                <a:gridCol w="873931"/>
              </a:tblGrid>
              <a:tr h="277179">
                <a:tc gridSpan="7">
                  <a:txBody>
                    <a:bodyPr/>
                    <a:lstStyle/>
                    <a:p>
                      <a:pPr algn="ctr" fontAlgn="b"/>
                      <a:r>
                        <a:rPr lang="en-US" sz="1200" b="1" i="0" u="none" strike="noStrike" dirty="0">
                          <a:solidFill>
                            <a:srgbClr val="000000"/>
                          </a:solidFill>
                          <a:effectLst/>
                          <a:latin typeface="Times New Roman" panose="02020603050405020304" pitchFamily="18" charset="0"/>
                        </a:rPr>
                        <a:t>LAB 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77179">
                <a:tc>
                  <a:txBody>
                    <a:bodyPr/>
                    <a:lstStyle/>
                    <a:p>
                      <a:pPr algn="ctr" fontAlgn="b"/>
                      <a:r>
                        <a:rPr lang="en-US" sz="1200" b="1" i="0" u="none" strike="noStrike">
                          <a:solidFill>
                            <a:srgbClr val="000000"/>
                          </a:solidFill>
                          <a:effectLst/>
                          <a:latin typeface="Times New Roman" panose="02020603050405020304" pitchFamily="18" charset="0"/>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200" b="1" i="0" u="none" strike="noStrike">
                          <a:solidFill>
                            <a:srgbClr val="000000"/>
                          </a:solidFill>
                          <a:effectLst/>
                          <a:latin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200" b="1" i="0" u="none" strike="noStrike">
                          <a:solidFill>
                            <a:srgbClr val="000000"/>
                          </a:solidFill>
                          <a:effectLst/>
                          <a:latin typeface="Times New Roman" panose="02020603050405020304" pitchFamily="18" charset="0"/>
                        </a:rPr>
                        <a:t>Design</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200" b="1" i="0" u="none" strike="noStrike">
                          <a:solidFill>
                            <a:srgbClr val="000000"/>
                          </a:solidFill>
                          <a:effectLst/>
                          <a:latin typeface="Times New Roman" panose="02020603050405020304" pitchFamily="18" charset="0"/>
                        </a:rPr>
                        <a:t>Measured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Times New Roman" panose="02020603050405020304" pitchFamily="18" charset="0"/>
                        </a:rPr>
                        <a:t>Adj</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FF"/>
                    </a:solidFill>
                  </a:tcPr>
                </a:tc>
                <a:tc>
                  <a:txBody>
                    <a:bodyPr/>
                    <a:lstStyle/>
                    <a:p>
                      <a:pPr algn="ctr" fontAlgn="b"/>
                      <a:r>
                        <a:rPr lang="en-US" sz="1200" b="1" i="0" u="none" strike="noStrike">
                          <a:solidFill>
                            <a:srgbClr val="000000"/>
                          </a:solidFill>
                          <a:effectLst/>
                          <a:latin typeface="Times New Roman" panose="02020603050405020304" pitchFamily="18" charset="0"/>
                        </a:rPr>
                        <a:t>Calculated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fontAlgn="b"/>
                      <a:r>
                        <a:rPr lang="en-US" sz="1200" b="1" i="0" u="none" strike="noStrike">
                          <a:solidFill>
                            <a:srgbClr val="000000"/>
                          </a:solidFill>
                          <a:effectLst/>
                          <a:latin typeface="Times New Roman" panose="02020603050405020304" pitchFamily="18" charset="0"/>
                        </a:rPr>
                        <a:t>Simulated</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r>
              <a:tr h="264580">
                <a:tc>
                  <a:txBody>
                    <a:bodyPr/>
                    <a:lstStyle/>
                    <a:p>
                      <a:pPr algn="ctr" fontAlgn="b"/>
                      <a:r>
                        <a:rPr lang="en-US" sz="1200" b="1" i="0" u="none" strike="noStrike">
                          <a:solidFill>
                            <a:srgbClr val="000000"/>
                          </a:solidFill>
                          <a:effectLst/>
                          <a:latin typeface="Times New Roman" panose="02020603050405020304" pitchFamily="18" charset="0"/>
                        </a:rPr>
                        <a:t>k </a:t>
                      </a:r>
                      <a:r>
                        <a:rPr lang="el-GR" sz="1200" b="1" i="0" u="none" strike="noStrike">
                          <a:solidFill>
                            <a:srgbClr val="000000"/>
                          </a:solidFill>
                          <a:effectLst/>
                          <a:latin typeface="Times New Roman" panose="02020603050405020304" pitchFamily="18" charset="0"/>
                        </a:rPr>
                        <a:t>Ω</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R 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4.7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200" b="1" i="0" u="none" strike="noStrike">
                          <a:solidFill>
                            <a:srgbClr val="000000"/>
                          </a:solidFill>
                          <a:effectLst/>
                          <a:latin typeface="Times New Roman" panose="02020603050405020304" pitchFamily="18" charset="0"/>
                        </a:rPr>
                        <a:t>4.702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Times New Roman" panose="02020603050405020304" pitchFamily="18" charset="0"/>
                        </a:rPr>
                        <a:t>4.64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FF"/>
                    </a:solidFill>
                  </a:tcPr>
                </a:tc>
                <a:tc>
                  <a:txBody>
                    <a:bodyPr/>
                    <a:lstStyle/>
                    <a:p>
                      <a:pPr algn="ctr" fontAlgn="b"/>
                      <a:r>
                        <a:rPr lang="en-US" sz="1200" b="1" i="0" u="none" strike="noStrike">
                          <a:solidFill>
                            <a:srgbClr val="000000"/>
                          </a:solidFill>
                          <a:effectLst/>
                          <a:latin typeface="Times New Roman" panose="02020603050405020304" pitchFamily="18" charset="0"/>
                        </a:rPr>
                        <a:t>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ctr" fontAlgn="b"/>
                      <a:r>
                        <a:rPr lang="en-US" sz="1200" b="1" i="0" u="none" strike="noStrike">
                          <a:solidFill>
                            <a:srgbClr val="000000"/>
                          </a:solidFill>
                          <a:effectLst/>
                          <a:latin typeface="Times New Roman" panose="02020603050405020304" pitchFamily="18" charset="0"/>
                        </a:rPr>
                        <a:t>4.7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r>
              <a:tr h="264580">
                <a:tc>
                  <a:txBody>
                    <a:bodyPr/>
                    <a:lstStyle/>
                    <a:p>
                      <a:pPr algn="ctr" fontAlgn="b"/>
                      <a:r>
                        <a:rPr lang="en-US" sz="1200" b="1" i="0" u="none" strike="noStrike">
                          <a:solidFill>
                            <a:srgbClr val="000000"/>
                          </a:solidFill>
                          <a:effectLst/>
                          <a:latin typeface="Times New Roman" panose="02020603050405020304" pitchFamily="18" charset="0"/>
                        </a:rPr>
                        <a:t>k </a:t>
                      </a:r>
                      <a:r>
                        <a:rPr lang="el-GR" sz="1200" b="1" i="0" u="none" strike="noStrike">
                          <a:solidFill>
                            <a:srgbClr val="000000"/>
                          </a:solidFill>
                          <a:effectLst/>
                          <a:latin typeface="Times New Roman" panose="02020603050405020304" pitchFamily="18" charset="0"/>
                        </a:rPr>
                        <a:t>Ω</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R 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4.7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200" b="1" i="0" u="none" strike="noStrike">
                          <a:solidFill>
                            <a:srgbClr val="000000"/>
                          </a:solidFill>
                          <a:effectLst/>
                          <a:latin typeface="Times New Roman" panose="02020603050405020304" pitchFamily="18" charset="0"/>
                        </a:rPr>
                        <a:t>4.62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Times New Roman" panose="02020603050405020304" pitchFamily="18" charset="0"/>
                        </a:rPr>
                        <a:t>4.62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FF"/>
                    </a:solidFill>
                  </a:tcPr>
                </a:tc>
                <a:tc>
                  <a:txBody>
                    <a:bodyPr/>
                    <a:lstStyle/>
                    <a:p>
                      <a:pPr algn="ctr" fontAlgn="b"/>
                      <a:r>
                        <a:rPr lang="en-US" sz="1200" b="1" i="0" u="none" strike="noStrike">
                          <a:solidFill>
                            <a:srgbClr val="000000"/>
                          </a:solidFill>
                          <a:effectLst/>
                          <a:latin typeface="Times New Roman" panose="02020603050405020304" pitchFamily="18" charset="0"/>
                        </a:rPr>
                        <a:t>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ctr" fontAlgn="b"/>
                      <a:r>
                        <a:rPr lang="en-US" sz="1200" b="1" i="0" u="none" strike="noStrike">
                          <a:solidFill>
                            <a:srgbClr val="000000"/>
                          </a:solidFill>
                          <a:effectLst/>
                          <a:latin typeface="Times New Roman" panose="02020603050405020304" pitchFamily="18" charset="0"/>
                        </a:rPr>
                        <a:t>4.7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r>
              <a:tr h="264580">
                <a:tc>
                  <a:txBody>
                    <a:bodyPr/>
                    <a:lstStyle/>
                    <a:p>
                      <a:pPr algn="ctr" fontAlgn="b"/>
                      <a:r>
                        <a:rPr lang="en-US" sz="1200" b="1" i="0" u="none" strike="noStrike">
                          <a:solidFill>
                            <a:srgbClr val="000000"/>
                          </a:solidFill>
                          <a:effectLst/>
                          <a:latin typeface="Times New Roman" panose="02020603050405020304" pitchFamily="18" charset="0"/>
                        </a:rPr>
                        <a:t>k </a:t>
                      </a:r>
                      <a:r>
                        <a:rPr lang="el-GR" sz="1200" b="1" i="0" u="none" strike="noStrike">
                          <a:solidFill>
                            <a:srgbClr val="000000"/>
                          </a:solidFill>
                          <a:effectLst/>
                          <a:latin typeface="Times New Roman" panose="02020603050405020304" pitchFamily="18" charset="0"/>
                        </a:rPr>
                        <a:t>Ω</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R 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4.7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200" b="1" i="0" u="none" strike="noStrike">
                          <a:solidFill>
                            <a:srgbClr val="000000"/>
                          </a:solidFill>
                          <a:effectLst/>
                          <a:latin typeface="Times New Roman" panose="02020603050405020304" pitchFamily="18" charset="0"/>
                        </a:rPr>
                        <a:t>4.732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Times New Roman" panose="02020603050405020304" pitchFamily="18" charset="0"/>
                        </a:rPr>
                        <a:t>4.732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FF"/>
                    </a:solidFill>
                  </a:tcPr>
                </a:tc>
                <a:tc>
                  <a:txBody>
                    <a:bodyPr/>
                    <a:lstStyle/>
                    <a:p>
                      <a:pPr algn="ctr" fontAlgn="b"/>
                      <a:r>
                        <a:rPr lang="en-US" sz="1200" b="1" i="0" u="none" strike="noStrike">
                          <a:solidFill>
                            <a:srgbClr val="000000"/>
                          </a:solidFill>
                          <a:effectLst/>
                          <a:latin typeface="Times New Roman" panose="02020603050405020304" pitchFamily="18" charset="0"/>
                        </a:rPr>
                        <a:t>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ctr" fontAlgn="b"/>
                      <a:r>
                        <a:rPr lang="en-US" sz="1200" b="1" i="0" u="none" strike="noStrike">
                          <a:solidFill>
                            <a:srgbClr val="000000"/>
                          </a:solidFill>
                          <a:effectLst/>
                          <a:latin typeface="Times New Roman" panose="02020603050405020304" pitchFamily="18" charset="0"/>
                        </a:rPr>
                        <a:t>4.7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r>
              <a:tr h="264580">
                <a:tc>
                  <a:txBody>
                    <a:bodyPr/>
                    <a:lstStyle/>
                    <a:p>
                      <a:pPr algn="ctr" fontAlgn="b"/>
                      <a:r>
                        <a:rPr lang="en-US" sz="1200" b="1" i="0" u="none" strike="noStrike">
                          <a:solidFill>
                            <a:srgbClr val="000000"/>
                          </a:solidFill>
                          <a:effectLst/>
                          <a:latin typeface="Times New Roman" panose="02020603050405020304" pitchFamily="18" charset="0"/>
                        </a:rPr>
                        <a:t>k </a:t>
                      </a:r>
                      <a:r>
                        <a:rPr lang="el-GR" sz="1200" b="1" i="0" u="none" strike="noStrike">
                          <a:solidFill>
                            <a:srgbClr val="000000"/>
                          </a:solidFill>
                          <a:effectLst/>
                          <a:latin typeface="Times New Roman" panose="02020603050405020304" pitchFamily="18" charset="0"/>
                        </a:rPr>
                        <a:t>Ω</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R 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4.7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200" b="1" i="0" u="none" strike="noStrike">
                          <a:solidFill>
                            <a:srgbClr val="000000"/>
                          </a:solidFill>
                          <a:effectLst/>
                          <a:latin typeface="Times New Roman" panose="02020603050405020304" pitchFamily="18" charset="0"/>
                        </a:rPr>
                        <a:t>4.631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Times New Roman" panose="02020603050405020304" pitchFamily="18" charset="0"/>
                        </a:rPr>
                        <a:t>4.631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FF"/>
                    </a:solidFill>
                  </a:tcPr>
                </a:tc>
                <a:tc>
                  <a:txBody>
                    <a:bodyPr/>
                    <a:lstStyle/>
                    <a:p>
                      <a:pPr algn="ctr" fontAlgn="b"/>
                      <a:r>
                        <a:rPr lang="en-US" sz="1200" b="1" i="0" u="none" strike="noStrike">
                          <a:solidFill>
                            <a:srgbClr val="000000"/>
                          </a:solidFill>
                          <a:effectLst/>
                          <a:latin typeface="Times New Roman" panose="02020603050405020304" pitchFamily="18" charset="0"/>
                        </a:rPr>
                        <a:t>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ctr" fontAlgn="b"/>
                      <a:r>
                        <a:rPr lang="en-US" sz="1200" b="1" i="0" u="none" strike="noStrike">
                          <a:solidFill>
                            <a:srgbClr val="000000"/>
                          </a:solidFill>
                          <a:effectLst/>
                          <a:latin typeface="Times New Roman" panose="02020603050405020304" pitchFamily="18" charset="0"/>
                        </a:rPr>
                        <a:t>4.7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r>
              <a:tr h="264580">
                <a:tc>
                  <a:txBody>
                    <a:bodyPr/>
                    <a:lstStyle/>
                    <a:p>
                      <a:pPr algn="ctr" fontAlgn="b"/>
                      <a:r>
                        <a:rPr lang="en-US" sz="1200" b="1" i="0" u="none" strike="noStrike">
                          <a:solidFill>
                            <a:srgbClr val="000000"/>
                          </a:solidFill>
                          <a:effectLst/>
                          <a:latin typeface="Times New Roman" panose="02020603050405020304" pitchFamily="18" charset="0"/>
                        </a:rPr>
                        <a:t>k </a:t>
                      </a:r>
                      <a:r>
                        <a:rPr lang="el-GR" sz="1200" b="1" i="0" u="none" strike="noStrike">
                          <a:solidFill>
                            <a:srgbClr val="000000"/>
                          </a:solidFill>
                          <a:effectLst/>
                          <a:latin typeface="Times New Roman" panose="02020603050405020304" pitchFamily="18" charset="0"/>
                        </a:rPr>
                        <a:t>Ω</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R 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4.7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200" b="1" i="0" u="none" strike="noStrike">
                          <a:solidFill>
                            <a:srgbClr val="000000"/>
                          </a:solidFill>
                          <a:effectLst/>
                          <a:latin typeface="Times New Roman" panose="02020603050405020304" pitchFamily="18" charset="0"/>
                        </a:rPr>
                        <a:t>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Times New Roman" panose="02020603050405020304" pitchFamily="18" charset="0"/>
                        </a:rPr>
                        <a:t>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FF"/>
                    </a:solidFill>
                  </a:tcPr>
                </a:tc>
                <a:tc>
                  <a:txBody>
                    <a:bodyPr/>
                    <a:lstStyle/>
                    <a:p>
                      <a:pPr algn="ctr" fontAlgn="b"/>
                      <a:r>
                        <a:rPr lang="en-US" sz="1200" b="1" i="0" u="none" strike="noStrike">
                          <a:solidFill>
                            <a:srgbClr val="000000"/>
                          </a:solidFill>
                          <a:effectLst/>
                          <a:latin typeface="Times New Roman" panose="02020603050405020304" pitchFamily="18" charset="0"/>
                        </a:rPr>
                        <a:t>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ctr" fontAlgn="b"/>
                      <a:r>
                        <a:rPr lang="en-US" sz="1200" b="1" i="0" u="none" strike="noStrike">
                          <a:solidFill>
                            <a:srgbClr val="000000"/>
                          </a:solidFill>
                          <a:effectLst/>
                          <a:latin typeface="Times New Roman" panose="02020603050405020304" pitchFamily="18" charset="0"/>
                        </a:rPr>
                        <a:t>4.7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r>
              <a:tr h="264580">
                <a:tc>
                  <a:txBody>
                    <a:bodyPr/>
                    <a:lstStyle/>
                    <a:p>
                      <a:pPr algn="ctr" fontAlgn="b"/>
                      <a:r>
                        <a:rPr lang="en-US" sz="1200" b="1" i="0" u="none" strike="noStrike">
                          <a:solidFill>
                            <a:srgbClr val="000000"/>
                          </a:solidFill>
                          <a:effectLst/>
                          <a:latin typeface="Times New Roman" panose="02020603050405020304" pitchFamily="18" charset="0"/>
                        </a:rPr>
                        <a:t>k </a:t>
                      </a:r>
                      <a:r>
                        <a:rPr lang="el-GR" sz="1200" b="1" i="0" u="none" strike="noStrike">
                          <a:solidFill>
                            <a:srgbClr val="000000"/>
                          </a:solidFill>
                          <a:effectLst/>
                          <a:latin typeface="Times New Roman" panose="02020603050405020304" pitchFamily="18" charset="0"/>
                        </a:rPr>
                        <a:t>Ω</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R T</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10.967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200" b="1" i="0" u="none" strike="noStrike">
                          <a:solidFill>
                            <a:srgbClr val="000000"/>
                          </a:solidFill>
                          <a:effectLst/>
                          <a:latin typeface="Times New Roman" panose="02020603050405020304" pitchFamily="18" charset="0"/>
                        </a:rPr>
                        <a:t>10.86867</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200" b="1" i="0" u="none" strike="noStrike">
                          <a:solidFill>
                            <a:srgbClr val="000000"/>
                          </a:solidFill>
                          <a:effectLst/>
                          <a:latin typeface="Times New Roman" panose="02020603050405020304" pitchFamily="18" charset="0"/>
                        </a:rPr>
                        <a:t>10.80667</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FF"/>
                    </a:solidFill>
                  </a:tcPr>
                </a:tc>
                <a:tc>
                  <a:txBody>
                    <a:bodyPr/>
                    <a:lstStyle/>
                    <a:p>
                      <a:pPr algn="ctr" fontAlgn="b"/>
                      <a:r>
                        <a:rPr lang="en-US" sz="1200" b="1" i="0" u="none" strike="noStrike">
                          <a:solidFill>
                            <a:srgbClr val="000000"/>
                          </a:solidFill>
                          <a:effectLst/>
                          <a:latin typeface="Times New Roman" panose="02020603050405020304" pitchFamily="18" charset="0"/>
                        </a:rPr>
                        <a:t>10.966667</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ctr" fontAlgn="b"/>
                      <a:r>
                        <a:rPr lang="en-US" sz="1200" b="1" i="0" u="none" strike="noStrike">
                          <a:solidFill>
                            <a:srgbClr val="000000"/>
                          </a:solidFill>
                          <a:effectLst/>
                          <a:latin typeface="Times New Roman" panose="02020603050405020304" pitchFamily="18" charset="0"/>
                        </a:rPr>
                        <a:t>10.96667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r>
              <a:tr h="264580">
                <a:tc>
                  <a:txBody>
                    <a:bodyPr/>
                    <a:lstStyle/>
                    <a:p>
                      <a:pPr algn="ctr" fontAlgn="b"/>
                      <a:r>
                        <a:rPr lang="en-US" sz="1200" b="1" i="0" u="none" strike="noStrike">
                          <a:solidFill>
                            <a:srgbClr val="000000"/>
                          </a:solidFill>
                          <a:effectLst/>
                          <a:latin typeface="Times New Roman" panose="02020603050405020304" pitchFamily="18" charset="0"/>
                        </a:rPr>
                        <a:t>k </a:t>
                      </a:r>
                      <a:r>
                        <a:rPr lang="el-GR" sz="1200" b="1" i="0" u="none" strike="noStrike">
                          <a:solidFill>
                            <a:srgbClr val="000000"/>
                          </a:solidFill>
                          <a:effectLst/>
                          <a:latin typeface="Times New Roman" panose="02020603050405020304" pitchFamily="18" charset="0"/>
                        </a:rPr>
                        <a:t>Ω</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R BlackBox</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1.5667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200" b="1" i="0" u="none" strike="noStrike">
                          <a:solidFill>
                            <a:srgbClr val="000000"/>
                          </a:solidFill>
                          <a:effectLst/>
                          <a:latin typeface="Times New Roman" panose="02020603050405020304" pitchFamily="18" charset="0"/>
                        </a:rPr>
                        <a:t>1.553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200" b="1" i="0" u="none" strike="noStrike">
                          <a:solidFill>
                            <a:srgbClr val="000000"/>
                          </a:solidFill>
                          <a:effectLst/>
                          <a:latin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200" b="1" i="0" u="none" strike="noStrike">
                          <a:solidFill>
                            <a:srgbClr val="000000"/>
                          </a:solidFill>
                          <a:effectLst/>
                          <a:latin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r>
              <a:tr h="264580">
                <a:tc>
                  <a:txBody>
                    <a:bodyPr/>
                    <a:lstStyle/>
                    <a:p>
                      <a:pPr algn="ctr" fontAlgn="b"/>
                      <a:r>
                        <a:rPr lang="en-US" sz="1200" b="1" i="0" u="none" strike="noStrike">
                          <a:solidFill>
                            <a:srgbClr val="000000"/>
                          </a:solidFill>
                          <a:effectLst/>
                          <a:latin typeface="Times New Roman" panose="02020603050405020304" pitchFamily="18" charset="0"/>
                        </a:rPr>
                        <a:t>k </a:t>
                      </a:r>
                      <a:r>
                        <a:rPr lang="el-GR" sz="1200" b="1" i="0" u="none" strike="noStrike">
                          <a:solidFill>
                            <a:srgbClr val="000000"/>
                          </a:solidFill>
                          <a:effectLst/>
                          <a:latin typeface="Times New Roman" panose="02020603050405020304" pitchFamily="18" charset="0"/>
                        </a:rPr>
                        <a:t>Ω</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R 1 Adj</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0.2736</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200" b="1" i="0" u="none" strike="noStrike">
                          <a:solidFill>
                            <a:srgbClr val="000000"/>
                          </a:solidFill>
                          <a:effectLst/>
                          <a:latin typeface="Times New Roman" panose="02020603050405020304" pitchFamily="18" charset="0"/>
                        </a:rPr>
                        <a:t>4.64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200" b="1" i="0" u="none" strike="noStrike">
                          <a:solidFill>
                            <a:srgbClr val="000000"/>
                          </a:solidFill>
                          <a:effectLst/>
                          <a:latin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200" b="1" i="0" u="none" strike="noStrike">
                          <a:solidFill>
                            <a:srgbClr val="000000"/>
                          </a:solidFill>
                          <a:effectLst/>
                          <a:latin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r>
              <a:tr h="264580">
                <a:tc>
                  <a:txBody>
                    <a:bodyPr/>
                    <a:lstStyle/>
                    <a:p>
                      <a:pPr algn="ctr" fontAlgn="b"/>
                      <a:r>
                        <a:rPr lang="en-US" sz="1200" b="1" i="0" u="none" strike="noStrike">
                          <a:solidFill>
                            <a:srgbClr val="000000"/>
                          </a:solidFill>
                          <a:effectLst/>
                          <a:latin typeface="Times New Roman" panose="02020603050405020304" pitchFamily="18" charset="0"/>
                        </a:rPr>
                        <a:t>mA</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IT</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0.8207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200" b="1" i="0" u="none" strike="noStrike">
                          <a:solidFill>
                            <a:srgbClr val="000000"/>
                          </a:solidFill>
                          <a:effectLst/>
                          <a:latin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200" b="1" i="0" u="none" strike="noStrike">
                          <a:solidFill>
                            <a:srgbClr val="000000"/>
                          </a:solidFill>
                          <a:effectLst/>
                          <a:latin typeface="Times New Roman" panose="02020603050405020304" pitchFamily="18" charset="0"/>
                        </a:rPr>
                        <a:t>0.837446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FF"/>
                    </a:solidFill>
                  </a:tcPr>
                </a:tc>
                <a:tc>
                  <a:txBody>
                    <a:bodyPr/>
                    <a:lstStyle/>
                    <a:p>
                      <a:pPr algn="ctr" fontAlgn="b"/>
                      <a:r>
                        <a:rPr lang="en-US" sz="1200" b="1" i="0" u="none" strike="noStrike">
                          <a:solidFill>
                            <a:srgbClr val="000000"/>
                          </a:solidFill>
                          <a:effectLst/>
                          <a:latin typeface="Times New Roman" panose="02020603050405020304" pitchFamily="18" charset="0"/>
                        </a:rPr>
                        <a:t>0.8206687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ctr" fontAlgn="b"/>
                      <a:r>
                        <a:rPr lang="en-US" sz="1200" b="1" i="0" u="none" strike="noStrike">
                          <a:solidFill>
                            <a:srgbClr val="000000"/>
                          </a:solidFill>
                          <a:effectLst/>
                          <a:latin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r>
              <a:tr h="264580">
                <a:tc>
                  <a:txBody>
                    <a:bodyPr/>
                    <a:lstStyle/>
                    <a:p>
                      <a:pPr algn="ctr" fontAlgn="b"/>
                      <a:r>
                        <a:rPr lang="en-US" sz="1200" b="1" i="0" u="none" strike="noStrike">
                          <a:solidFill>
                            <a:srgbClr val="000000"/>
                          </a:solidFill>
                          <a:effectLst/>
                          <a:latin typeface="Times New Roman" panose="02020603050405020304" pitchFamily="18" charset="0"/>
                        </a:rPr>
                        <a:t>V</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V 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9</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200" b="1" i="0" u="none" strike="noStrike">
                          <a:solidFill>
                            <a:srgbClr val="000000"/>
                          </a:solidFill>
                          <a:effectLst/>
                          <a:latin typeface="Times New Roman" panose="02020603050405020304" pitchFamily="18" charset="0"/>
                        </a:rPr>
                        <a:t>9.05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Times New Roman" panose="02020603050405020304" pitchFamily="18" charset="0"/>
                        </a:rPr>
                        <a:t>9.05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FF"/>
                    </a:solidFill>
                  </a:tcPr>
                </a:tc>
                <a:tc>
                  <a:txBody>
                    <a:bodyPr/>
                    <a:lstStyle/>
                    <a:p>
                      <a:pPr algn="ctr" fontAlgn="b"/>
                      <a:r>
                        <a:rPr lang="en-US" sz="1200" b="1" i="0" u="none" strike="noStrike">
                          <a:solidFill>
                            <a:srgbClr val="000000"/>
                          </a:solidFill>
                          <a:effectLst/>
                          <a:latin typeface="Times New Roman" panose="02020603050405020304" pitchFamily="18" charset="0"/>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ctr" fontAlgn="b"/>
                      <a:r>
                        <a:rPr lang="en-US" sz="1200" b="1" i="0" u="none" strike="noStrike">
                          <a:solidFill>
                            <a:srgbClr val="000000"/>
                          </a:solidFill>
                          <a:effectLst/>
                          <a:latin typeface="Times New Roman" panose="02020603050405020304" pitchFamily="18" charset="0"/>
                        </a:rPr>
                        <a:t>9</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r>
              <a:tr h="277179">
                <a:tc>
                  <a:txBody>
                    <a:bodyPr/>
                    <a:lstStyle/>
                    <a:p>
                      <a:pPr algn="ctr" fontAlgn="b"/>
                      <a:r>
                        <a:rPr lang="en-US" sz="1200" b="1" i="0" u="none" strike="noStrike">
                          <a:solidFill>
                            <a:srgbClr val="000000"/>
                          </a:solidFill>
                          <a:effectLst/>
                          <a:latin typeface="Times New Roman" panose="02020603050405020304" pitchFamily="18" charset="0"/>
                        </a:rPr>
                        <a:t>V</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VA</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5.14</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200" b="1" i="0" u="none" strike="noStrike">
                          <a:solidFill>
                            <a:srgbClr val="000000"/>
                          </a:solidFill>
                          <a:effectLst/>
                          <a:latin typeface="Times New Roman" panose="02020603050405020304" pitchFamily="18" charset="0"/>
                        </a:rPr>
                        <a:t>5.169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200" b="1" i="0" u="none" strike="noStrike">
                          <a:solidFill>
                            <a:srgbClr val="000000"/>
                          </a:solidFill>
                          <a:effectLst/>
                          <a:latin typeface="Times New Roman" panose="02020603050405020304" pitchFamily="18" charset="0"/>
                        </a:rPr>
                        <a:t>5.1428571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ctr" fontAlgn="b"/>
                      <a:r>
                        <a:rPr lang="en-US" sz="1200" b="1" i="0" u="none" strike="noStrike">
                          <a:solidFill>
                            <a:srgbClr val="000000"/>
                          </a:solidFill>
                          <a:effectLst/>
                          <a:latin typeface="Times New Roman" panose="02020603050405020304" pitchFamily="18" charset="0"/>
                        </a:rPr>
                        <a:t>5.14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r>
              <a:tr h="264580">
                <a:tc>
                  <a:txBody>
                    <a:bodyPr/>
                    <a:lstStyle/>
                    <a:p>
                      <a:pPr algn="ctr" fontAlgn="b"/>
                      <a:r>
                        <a:rPr lang="en-US" sz="1200" b="1" i="0" u="none" strike="noStrike">
                          <a:solidFill>
                            <a:srgbClr val="000000"/>
                          </a:solidFill>
                          <a:effectLst/>
                          <a:latin typeface="Times New Roman" panose="02020603050405020304" pitchFamily="18" charset="0"/>
                        </a:rPr>
                        <a:t>V</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V B</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3.86</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200" b="1" i="0" u="none" strike="noStrike">
                          <a:solidFill>
                            <a:srgbClr val="000000"/>
                          </a:solidFill>
                          <a:effectLst/>
                          <a:latin typeface="Times New Roman" panose="02020603050405020304" pitchFamily="18" charset="0"/>
                        </a:rPr>
                        <a:t>3.8648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200" b="1" i="0" u="none" strike="noStrike">
                          <a:solidFill>
                            <a:srgbClr val="000000"/>
                          </a:solidFill>
                          <a:effectLst/>
                          <a:latin typeface="Times New Roman" panose="02020603050405020304" pitchFamily="18" charset="0"/>
                        </a:rPr>
                        <a:t>3.8571429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ctr" fontAlgn="b"/>
                      <a:r>
                        <a:rPr lang="en-US" sz="1200" b="1" i="0" u="none" strike="noStrike">
                          <a:solidFill>
                            <a:srgbClr val="000000"/>
                          </a:solidFill>
                          <a:effectLst/>
                          <a:latin typeface="Times New Roman" panose="02020603050405020304" pitchFamily="18" charset="0"/>
                        </a:rPr>
                        <a:t>3.86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r>
              <a:tr h="264580">
                <a:tc>
                  <a:txBody>
                    <a:bodyPr/>
                    <a:lstStyle/>
                    <a:p>
                      <a:pPr algn="ctr" fontAlgn="b"/>
                      <a:r>
                        <a:rPr lang="en-US" sz="1200" b="1" i="0" u="none" strike="noStrike">
                          <a:solidFill>
                            <a:srgbClr val="000000"/>
                          </a:solidFill>
                          <a:effectLst/>
                          <a:latin typeface="Times New Roman" panose="02020603050405020304" pitchFamily="18" charset="0"/>
                        </a:rPr>
                        <a:t>V</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V A-V B</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1.286</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200" b="1" i="0" u="none" strike="noStrike">
                          <a:solidFill>
                            <a:srgbClr val="000000"/>
                          </a:solidFill>
                          <a:effectLst/>
                          <a:latin typeface="Times New Roman" panose="02020603050405020304" pitchFamily="18" charset="0"/>
                        </a:rPr>
                        <a:t>1.3042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200" b="1" i="0" u="none" strike="noStrike">
                          <a:solidFill>
                            <a:srgbClr val="000000"/>
                          </a:solidFill>
                          <a:effectLst/>
                          <a:latin typeface="Times New Roman" panose="02020603050405020304" pitchFamily="18" charset="0"/>
                        </a:rPr>
                        <a:t>1.2857143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ctr" fontAlgn="b"/>
                      <a:r>
                        <a:rPr lang="en-US" sz="1200" b="1" i="0" u="none" strike="noStrike">
                          <a:solidFill>
                            <a:srgbClr val="000000"/>
                          </a:solidFill>
                          <a:effectLst/>
                          <a:latin typeface="Times New Roman" panose="02020603050405020304" pitchFamily="18" charset="0"/>
                        </a:rPr>
                        <a:t>1.286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r>
              <a:tr h="277179">
                <a:tc>
                  <a:txBody>
                    <a:bodyPr/>
                    <a:lstStyle/>
                    <a:p>
                      <a:pPr algn="ctr" fontAlgn="b"/>
                      <a:r>
                        <a:rPr lang="en-US" sz="1200" b="1" i="0" u="none" strike="noStrike">
                          <a:solidFill>
                            <a:srgbClr val="000000"/>
                          </a:solidFill>
                          <a:effectLst/>
                          <a:latin typeface="Times New Roman" panose="02020603050405020304" pitchFamily="18" charset="0"/>
                        </a:rPr>
                        <a:t>V</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(V A-V B) Adj</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fontAlgn="b"/>
                      <a:r>
                        <a:rPr lang="en-US" sz="1200" b="1" i="0" u="none" strike="noStrike">
                          <a:solidFill>
                            <a:srgbClr val="000000"/>
                          </a:solidFill>
                          <a:effectLst/>
                          <a:latin typeface="Times New Roman" panose="02020603050405020304" pitchFamily="18" charset="0"/>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200" b="1" i="0" u="none" strike="noStrike">
                          <a:solidFill>
                            <a:srgbClr val="000000"/>
                          </a:solidFill>
                          <a:effectLst/>
                          <a:latin typeface="Times New Roman" panose="02020603050405020304" pitchFamily="18" charset="0"/>
                        </a:rPr>
                        <a:t>1.2861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Times New Roman" panose="02020603050405020304" pitchFamily="18" charset="0"/>
                        </a:rPr>
                        <a:t>1.303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FF"/>
                    </a:solidFill>
                  </a:tcPr>
                </a:tc>
                <a:tc>
                  <a:txBody>
                    <a:bodyPr/>
                    <a:lstStyle/>
                    <a:p>
                      <a:pPr algn="ctr" fontAlgn="b"/>
                      <a:r>
                        <a:rPr lang="en-US" sz="1200" b="1" i="0" u="none" strike="noStrike">
                          <a:solidFill>
                            <a:srgbClr val="000000"/>
                          </a:solidFill>
                          <a:effectLst/>
                          <a:latin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200" b="1" i="0" u="none" strike="noStrike" dirty="0">
                          <a:solidFill>
                            <a:srgbClr val="000000"/>
                          </a:solidFill>
                          <a:effectLst/>
                          <a:latin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r>
            </a:tbl>
          </a:graphicData>
        </a:graphic>
      </p:graphicFrame>
      <mc:AlternateContent xmlns:mc="http://schemas.openxmlformats.org/markup-compatibility/2006" xmlns:a14="http://schemas.microsoft.com/office/drawing/2010/main">
        <mc:Choice Requires="a14">
          <p:sp>
            <p:nvSpPr>
              <p:cNvPr id="7" name="TextBox 6"/>
              <p:cNvSpPr txBox="1"/>
              <p:nvPr/>
            </p:nvSpPr>
            <p:spPr>
              <a:xfrm>
                <a:off x="8475678" y="1470034"/>
                <a:ext cx="1089394" cy="56387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𝑉</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1</m:t>
                              </m:r>
                            </m:sub>
                          </m:sSub>
                        </m:den>
                      </m:f>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𝑇</m:t>
                          </m:r>
                        </m:sub>
                      </m:sSub>
                    </m:oMath>
                  </m:oMathPara>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8475678" y="1470034"/>
                <a:ext cx="1089394" cy="563872"/>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7794719" y="2310906"/>
                <a:ext cx="298915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𝑉𝑜𝑙𝑡𝑎𝑔𝑒</m:t>
                      </m:r>
                      <m:r>
                        <a:rPr lang="en-US" b="0" i="1" smtClean="0">
                          <a:latin typeface="Cambria Math" panose="02040503050406030204" pitchFamily="18" charset="0"/>
                        </a:rPr>
                        <m:t> </m:t>
                      </m:r>
                      <m:r>
                        <a:rPr lang="en-US" b="0" i="1" smtClean="0">
                          <a:latin typeface="Cambria Math" panose="02040503050406030204" pitchFamily="18" charset="0"/>
                        </a:rPr>
                        <m:t>𝑑𝑟𝑜𝑝</m:t>
                      </m:r>
                      <m:r>
                        <a:rPr lang="en-US" b="0" i="1" smtClean="0">
                          <a:latin typeface="Cambria Math" panose="02040503050406030204" pitchFamily="18" charset="0"/>
                        </a:rPr>
                        <m:t> (</m:t>
                      </m:r>
                      <m:r>
                        <a:rPr lang="en-US" b="0" i="1" smtClean="0">
                          <a:latin typeface="Cambria Math" panose="02040503050406030204" pitchFamily="18" charset="0"/>
                        </a:rPr>
                        <m:t>𝑅</m:t>
                      </m:r>
                      <m:r>
                        <a:rPr lang="en-US" b="0" i="1" smtClean="0">
                          <a:latin typeface="Cambria Math" panose="02040503050406030204" pitchFamily="18" charset="0"/>
                        </a:rPr>
                        <m:t>1)=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𝑇</m:t>
                          </m:r>
                        </m:sub>
                      </m:sSub>
                      <m:r>
                        <a:rPr lang="en-US" b="0" i="1" smtClean="0">
                          <a:latin typeface="Cambria Math" panose="02040503050406030204" pitchFamily="18" charset="0"/>
                        </a:rPr>
                        <m:t>∗</m:t>
                      </m:r>
                      <m:r>
                        <a:rPr lang="en-US" b="0" i="1" smtClean="0">
                          <a:latin typeface="Cambria Math" panose="02040503050406030204" pitchFamily="18" charset="0"/>
                        </a:rPr>
                        <m:t>𝑅</m:t>
                      </m:r>
                      <m:r>
                        <a:rPr lang="en-US" b="0" i="1" smtClean="0">
                          <a:latin typeface="Cambria Math" panose="02040503050406030204" pitchFamily="18" charset="0"/>
                        </a:rPr>
                        <m:t>1</m:t>
                      </m:r>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7794719" y="2310906"/>
                <a:ext cx="2989152" cy="276999"/>
              </a:xfrm>
              <a:prstGeom prst="rect">
                <a:avLst/>
              </a:prstGeom>
              <a:blipFill rotWithShape="0">
                <a:blip r:embed="rId4"/>
                <a:stretch>
                  <a:fillRect l="-2245" t="-2174" r="-1224" b="-326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7794719" y="2819327"/>
                <a:ext cx="298915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𝑉𝑜𝑙𝑡𝑎𝑔𝑒</m:t>
                      </m:r>
                      <m:r>
                        <a:rPr lang="en-US" b="0" i="1" smtClean="0">
                          <a:latin typeface="Cambria Math" panose="02040503050406030204" pitchFamily="18" charset="0"/>
                        </a:rPr>
                        <m:t> </m:t>
                      </m:r>
                      <m:r>
                        <a:rPr lang="en-US" b="0" i="1" smtClean="0">
                          <a:latin typeface="Cambria Math" panose="02040503050406030204" pitchFamily="18" charset="0"/>
                        </a:rPr>
                        <m:t>𝑑𝑟𝑜𝑝</m:t>
                      </m:r>
                      <m:r>
                        <a:rPr lang="en-US" b="0" i="1" smtClean="0">
                          <a:latin typeface="Cambria Math" panose="02040503050406030204" pitchFamily="18" charset="0"/>
                        </a:rPr>
                        <m:t> (</m:t>
                      </m:r>
                      <m:r>
                        <a:rPr lang="en-US" b="0" i="1" smtClean="0">
                          <a:latin typeface="Cambria Math" panose="02040503050406030204" pitchFamily="18" charset="0"/>
                        </a:rPr>
                        <m:t>𝑅</m:t>
                      </m:r>
                      <m:r>
                        <a:rPr lang="en-US" b="0" i="1" smtClean="0">
                          <a:latin typeface="Cambria Math" panose="02040503050406030204" pitchFamily="18" charset="0"/>
                        </a:rPr>
                        <m:t>5)=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𝑇</m:t>
                          </m:r>
                        </m:sub>
                      </m:sSub>
                      <m:r>
                        <a:rPr lang="en-US" b="0" i="1" smtClean="0">
                          <a:latin typeface="Cambria Math" panose="02040503050406030204" pitchFamily="18" charset="0"/>
                        </a:rPr>
                        <m:t>∗</m:t>
                      </m:r>
                      <m:r>
                        <a:rPr lang="en-US" b="0" i="1" smtClean="0">
                          <a:latin typeface="Cambria Math" panose="02040503050406030204" pitchFamily="18" charset="0"/>
                        </a:rPr>
                        <m:t>𝑅</m:t>
                      </m:r>
                      <m:r>
                        <a:rPr lang="en-US" b="0" i="1" smtClean="0">
                          <a:latin typeface="Cambria Math" panose="02040503050406030204" pitchFamily="18" charset="0"/>
                        </a:rPr>
                        <m:t>5</m:t>
                      </m:r>
                    </m:oMath>
                  </m:oMathPara>
                </a14:m>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7794719" y="2819327"/>
                <a:ext cx="2989152" cy="276999"/>
              </a:xfrm>
              <a:prstGeom prst="rect">
                <a:avLst/>
              </a:prstGeom>
              <a:blipFill rotWithShape="0">
                <a:blip r:embed="rId5"/>
                <a:stretch>
                  <a:fillRect l="-2245" t="-2174" r="-1429" b="-326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7746148" y="3608743"/>
                <a:ext cx="308629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𝑉𝐴</m:t>
                      </m:r>
                      <m:r>
                        <a:rPr lang="en-US" b="0" i="1" smtClean="0">
                          <a:latin typeface="Cambria Math" panose="02040503050406030204" pitchFamily="18" charset="0"/>
                        </a:rPr>
                        <m:t>=</m:t>
                      </m:r>
                      <m:r>
                        <a:rPr lang="en-US" b="0" i="1" smtClean="0">
                          <a:latin typeface="Cambria Math" panose="02040503050406030204" pitchFamily="18" charset="0"/>
                        </a:rPr>
                        <m:t>𝑉</m:t>
                      </m:r>
                      <m:r>
                        <a:rPr lang="en-US" b="0" i="1" smtClean="0">
                          <a:latin typeface="Cambria Math" panose="02040503050406030204" pitchFamily="18" charset="0"/>
                        </a:rPr>
                        <m:t>1−</m:t>
                      </m:r>
                      <m:r>
                        <a:rPr lang="en-US" b="0" i="1" smtClean="0">
                          <a:latin typeface="Cambria Math" panose="02040503050406030204" pitchFamily="18" charset="0"/>
                        </a:rPr>
                        <m:t>𝑉𝑜𝑙𝑡𝑎𝑔𝑒</m:t>
                      </m:r>
                      <m:r>
                        <a:rPr lang="en-US" b="0" i="1" smtClean="0">
                          <a:latin typeface="Cambria Math" panose="02040503050406030204" pitchFamily="18" charset="0"/>
                        </a:rPr>
                        <m:t> </m:t>
                      </m:r>
                      <m:r>
                        <a:rPr lang="en-US" b="0" i="1" smtClean="0">
                          <a:latin typeface="Cambria Math" panose="02040503050406030204" pitchFamily="18" charset="0"/>
                        </a:rPr>
                        <m:t>𝑑𝑟𝑜𝑝</m:t>
                      </m:r>
                      <m:r>
                        <a:rPr lang="en-US" b="0" i="1" smtClean="0">
                          <a:latin typeface="Cambria Math" panose="02040503050406030204" pitchFamily="18" charset="0"/>
                        </a:rPr>
                        <m:t> (</m:t>
                      </m:r>
                      <m:r>
                        <a:rPr lang="en-US" b="0" i="1" smtClean="0">
                          <a:latin typeface="Cambria Math" panose="02040503050406030204" pitchFamily="18" charset="0"/>
                        </a:rPr>
                        <m:t>𝑅</m:t>
                      </m:r>
                      <m:r>
                        <a:rPr lang="en-US" b="0" i="1" smtClean="0">
                          <a:latin typeface="Cambria Math" panose="02040503050406030204" pitchFamily="18" charset="0"/>
                        </a:rPr>
                        <m:t>1)</m:t>
                      </m:r>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7746148" y="3608743"/>
                <a:ext cx="3086294" cy="276999"/>
              </a:xfrm>
              <a:prstGeom prst="rect">
                <a:avLst/>
              </a:prstGeom>
              <a:blipFill rotWithShape="0">
                <a:blip r:embed="rId6"/>
                <a:stretch>
                  <a:fillRect l="-1383" t="-2222" r="-2372" b="-3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7746148" y="4117164"/>
                <a:ext cx="25484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𝑉𝐵</m:t>
                      </m:r>
                      <m:r>
                        <a:rPr lang="en-US" b="0" i="1" smtClean="0">
                          <a:latin typeface="Cambria Math" panose="02040503050406030204" pitchFamily="18" charset="0"/>
                        </a:rPr>
                        <m:t>=</m:t>
                      </m:r>
                      <m:r>
                        <a:rPr lang="en-US" b="0" i="1" smtClean="0">
                          <a:latin typeface="Cambria Math" panose="02040503050406030204" pitchFamily="18" charset="0"/>
                        </a:rPr>
                        <m:t>𝑉𝑜𝑙𝑡𝑎𝑔𝑒</m:t>
                      </m:r>
                      <m:r>
                        <a:rPr lang="en-US" b="0" i="1" smtClean="0">
                          <a:latin typeface="Cambria Math" panose="02040503050406030204" pitchFamily="18" charset="0"/>
                        </a:rPr>
                        <m:t> </m:t>
                      </m:r>
                      <m:r>
                        <a:rPr lang="en-US" b="0" i="1" smtClean="0">
                          <a:latin typeface="Cambria Math" panose="02040503050406030204" pitchFamily="18" charset="0"/>
                        </a:rPr>
                        <m:t>𝑑𝑟𝑜𝑝</m:t>
                      </m:r>
                      <m:r>
                        <a:rPr lang="en-US" b="0" i="1" smtClean="0">
                          <a:latin typeface="Cambria Math" panose="02040503050406030204" pitchFamily="18" charset="0"/>
                        </a:rPr>
                        <m:t> (</m:t>
                      </m:r>
                      <m:r>
                        <a:rPr lang="en-US" b="0" i="1" smtClean="0">
                          <a:latin typeface="Cambria Math" panose="02040503050406030204" pitchFamily="18" charset="0"/>
                        </a:rPr>
                        <m:t>𝑅</m:t>
                      </m:r>
                      <m:r>
                        <a:rPr lang="en-US" b="0" i="1" smtClean="0">
                          <a:latin typeface="Cambria Math" panose="02040503050406030204" pitchFamily="18" charset="0"/>
                        </a:rPr>
                        <m:t>5)</m:t>
                      </m:r>
                    </m:oMath>
                  </m:oMathPara>
                </a14:m>
                <a:endParaRPr lang="en-US" dirty="0"/>
              </a:p>
            </p:txBody>
          </p:sp>
        </mc:Choice>
        <mc:Fallback xmlns="">
          <p:sp>
            <p:nvSpPr>
              <p:cNvPr id="13" name="TextBox 12"/>
              <p:cNvSpPr txBox="1">
                <a:spLocks noRot="1" noChangeAspect="1" noMove="1" noResize="1" noEditPoints="1" noAdjustHandles="1" noChangeArrowheads="1" noChangeShapeType="1" noTextEdit="1"/>
              </p:cNvSpPr>
              <p:nvPr/>
            </p:nvSpPr>
            <p:spPr>
              <a:xfrm>
                <a:off x="7746148" y="4117164"/>
                <a:ext cx="2548455" cy="276999"/>
              </a:xfrm>
              <a:prstGeom prst="rect">
                <a:avLst/>
              </a:prstGeom>
              <a:blipFill rotWithShape="0">
                <a:blip r:embed="rId7"/>
                <a:stretch>
                  <a:fillRect l="-1675" t="-2174" r="-2871" b="-32609"/>
                </a:stretch>
              </a:blipFill>
            </p:spPr>
            <p:txBody>
              <a:bodyPr/>
              <a:lstStyle/>
              <a:p>
                <a:r>
                  <a:rPr lang="en-US">
                    <a:noFill/>
                  </a:rPr>
                  <a:t> </a:t>
                </a:r>
              </a:p>
            </p:txBody>
          </p:sp>
        </mc:Fallback>
      </mc:AlternateContent>
    </p:spTree>
    <p:extLst>
      <p:ext uri="{BB962C8B-B14F-4D97-AF65-F5344CB8AC3E}">
        <p14:creationId xmlns:p14="http://schemas.microsoft.com/office/powerpoint/2010/main" val="216675232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solidFill>
                  <a:prstClr val="white">
                    <a:tint val="75000"/>
                  </a:prstClr>
                </a:solidFill>
              </a:rPr>
              <a:t>EECT 111-50c Lab Notebook</a:t>
            </a:r>
            <a:endParaRPr lang="en-US">
              <a:solidFill>
                <a:prstClr val="white">
                  <a:tint val="75000"/>
                </a:prstClr>
              </a:solidFill>
            </a:endParaRPr>
          </a:p>
        </p:txBody>
      </p:sp>
      <p:sp>
        <p:nvSpPr>
          <p:cNvPr id="5" name="Content Placeholder 2"/>
          <p:cNvSpPr txBox="1">
            <a:spLocks/>
          </p:cNvSpPr>
          <p:nvPr/>
        </p:nvSpPr>
        <p:spPr>
          <a:xfrm>
            <a:off x="884574" y="1562012"/>
            <a:ext cx="8503920" cy="2675746"/>
          </a:xfrm>
          <a:prstGeom prst="rect">
            <a:avLst/>
          </a:prstGeom>
          <a:ln w="22225">
            <a:noFill/>
          </a:ln>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Clr>
                <a:srgbClr val="90C226"/>
              </a:buClr>
              <a:buFont typeface="Wingdings" panose="05000000000000000000" pitchFamily="2" charset="2"/>
              <a:buChar char="Ø"/>
            </a:pPr>
            <a:r>
              <a:rPr lang="en-US" sz="2000" dirty="0" smtClean="0">
                <a:solidFill>
                  <a:prstClr val="white">
                    <a:lumMod val="75000"/>
                    <a:lumOff val="25000"/>
                  </a:prstClr>
                </a:solidFill>
              </a:rPr>
              <a:t>Current is not constant in a parallel resistor circuit and differs depending on the size of the resistor on the branch. However the current entering the Parallel section and leaving it has the same magnitude.</a:t>
            </a:r>
          </a:p>
          <a:p>
            <a:pPr>
              <a:buClr>
                <a:srgbClr val="90C226"/>
              </a:buClr>
              <a:buFont typeface="Wingdings" panose="05000000000000000000" pitchFamily="2" charset="2"/>
              <a:buChar char="Ø"/>
            </a:pPr>
            <a:r>
              <a:rPr lang="en-US" sz="2000" dirty="0" smtClean="0">
                <a:solidFill>
                  <a:prstClr val="white">
                    <a:lumMod val="75000"/>
                    <a:lumOff val="25000"/>
                  </a:prstClr>
                </a:solidFill>
              </a:rPr>
              <a:t>Having all of the resistor the same value in the parallel section of the circuit made the Calculation for finding the individual resistors easier.</a:t>
            </a:r>
          </a:p>
        </p:txBody>
      </p:sp>
      <p:sp>
        <p:nvSpPr>
          <p:cNvPr id="4" name="Slide Number Placeholder 3"/>
          <p:cNvSpPr>
            <a:spLocks noGrp="1"/>
          </p:cNvSpPr>
          <p:nvPr>
            <p:ph type="sldNum" sz="quarter" idx="12"/>
          </p:nvPr>
        </p:nvSpPr>
        <p:spPr/>
        <p:txBody>
          <a:bodyPr/>
          <a:lstStyle/>
          <a:p>
            <a:fld id="{02F5106F-FE9C-4CEA-B66C-F71DEFA97EDD}" type="slidenum">
              <a:rPr lang="en-US" smtClean="0">
                <a:solidFill>
                  <a:srgbClr val="90C226"/>
                </a:solidFill>
              </a:rPr>
              <a:pPr/>
              <a:t>59</a:t>
            </a:fld>
            <a:endParaRPr lang="en-US">
              <a:solidFill>
                <a:srgbClr val="90C226"/>
              </a:solidFill>
            </a:endParaRPr>
          </a:p>
        </p:txBody>
      </p:sp>
      <p:sp>
        <p:nvSpPr>
          <p:cNvPr id="6" name="Title 1"/>
          <p:cNvSpPr txBox="1">
            <a:spLocks/>
          </p:cNvSpPr>
          <p:nvPr/>
        </p:nvSpPr>
        <p:spPr>
          <a:xfrm>
            <a:off x="838200" y="241212"/>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rgbClr val="90C226"/>
                </a:solidFill>
              </a:rPr>
              <a:t>Lab 8 – Black Box 3 Design, Observations</a:t>
            </a:r>
            <a:endParaRPr lang="en-US" dirty="0">
              <a:solidFill>
                <a:srgbClr val="90C226"/>
              </a:solidFill>
            </a:endParaRPr>
          </a:p>
        </p:txBody>
      </p:sp>
    </p:spTree>
    <p:extLst>
      <p:ext uri="{BB962C8B-B14F-4D97-AF65-F5344CB8AC3E}">
        <p14:creationId xmlns:p14="http://schemas.microsoft.com/office/powerpoint/2010/main" val="40540653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06988"/>
            <a:ext cx="10515600" cy="573989"/>
          </a:xfrm>
        </p:spPr>
        <p:txBody>
          <a:bodyPr>
            <a:normAutofit fontScale="90000"/>
          </a:bodyPr>
          <a:lstStyle/>
          <a:p>
            <a:r>
              <a:rPr lang="en-US" dirty="0" smtClean="0">
                <a:latin typeface="Agency FB" panose="020B0503020202020204" pitchFamily="34" charset="0"/>
              </a:rPr>
              <a:t>Lab 1 DATA: </a:t>
            </a:r>
            <a:r>
              <a:rPr lang="en-US" sz="1600" dirty="0" smtClean="0">
                <a:latin typeface="Agency FB" panose="020B0503020202020204" pitchFamily="34" charset="0"/>
              </a:rPr>
              <a:t>(the data begins on the left table and continues on the top of the right table)</a:t>
            </a:r>
            <a:endParaRPr lang="en-US" sz="1600" dirty="0">
              <a:latin typeface="Agency FB" panose="020B0503020202020204" pitchFamily="34" charset="0"/>
            </a:endParaRPr>
          </a:p>
        </p:txBody>
      </p:sp>
      <p:pic>
        <p:nvPicPr>
          <p:cNvPr id="9" name="Content Placeholder 8"/>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33805" y="930351"/>
            <a:ext cx="5257800" cy="5237849"/>
          </a:xfrm>
        </p:spPr>
      </p:pic>
      <p:pic>
        <p:nvPicPr>
          <p:cNvPr id="10" name="Content Placeholder 9"/>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92819" y="930351"/>
            <a:ext cx="5257800" cy="5237849"/>
          </a:xfrm>
        </p:spPr>
      </p:pic>
      <p:sp>
        <p:nvSpPr>
          <p:cNvPr id="2" name="Footer Placeholder 1"/>
          <p:cNvSpPr>
            <a:spLocks noGrp="1"/>
          </p:cNvSpPr>
          <p:nvPr>
            <p:ph type="ftr" sz="quarter" idx="11"/>
          </p:nvPr>
        </p:nvSpPr>
        <p:spPr>
          <a:xfrm>
            <a:off x="838200" y="6168200"/>
            <a:ext cx="7305900" cy="279400"/>
          </a:xfrm>
        </p:spPr>
        <p:txBody>
          <a:bodyPr/>
          <a:lstStyle/>
          <a:p>
            <a:r>
              <a:rPr lang="en-US" dirty="0" smtClean="0"/>
              <a:t>EECT 111-50c Lab Notebook</a:t>
            </a:r>
            <a:endParaRPr lang="en-US" dirty="0"/>
          </a:p>
        </p:txBody>
      </p:sp>
      <p:sp>
        <p:nvSpPr>
          <p:cNvPr id="3" name="Slide Number Placeholder 2"/>
          <p:cNvSpPr>
            <a:spLocks noGrp="1"/>
          </p:cNvSpPr>
          <p:nvPr>
            <p:ph type="sldNum" sz="quarter" idx="12"/>
          </p:nvPr>
        </p:nvSpPr>
        <p:spPr/>
        <p:txBody>
          <a:bodyPr/>
          <a:lstStyle/>
          <a:p>
            <a:fld id="{02F5106F-FE9C-4CEA-B66C-F71DEFA97EDD}" type="slidenum">
              <a:rPr lang="en-US" smtClean="0"/>
              <a:t>6</a:t>
            </a:fld>
            <a:endParaRPr lang="en-US"/>
          </a:p>
        </p:txBody>
      </p:sp>
    </p:spTree>
    <p:extLst>
      <p:ext uri="{BB962C8B-B14F-4D97-AF65-F5344CB8AC3E}">
        <p14:creationId xmlns:p14="http://schemas.microsoft.com/office/powerpoint/2010/main" val="239620161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solidFill>
                  <a:prstClr val="white">
                    <a:tint val="75000"/>
                  </a:prstClr>
                </a:solidFill>
              </a:rPr>
              <a:t>EECT 111-50c Lab Notebook</a:t>
            </a:r>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02F5106F-FE9C-4CEA-B66C-F71DEFA97EDD}" type="slidenum">
              <a:rPr lang="en-US" smtClean="0">
                <a:solidFill>
                  <a:srgbClr val="90C226"/>
                </a:solidFill>
              </a:rPr>
              <a:pPr/>
              <a:t>60</a:t>
            </a:fld>
            <a:endParaRPr lang="en-US">
              <a:solidFill>
                <a:srgbClr val="90C226"/>
              </a:solidFill>
            </a:endParaRPr>
          </a:p>
        </p:txBody>
      </p:sp>
      <p:sp>
        <p:nvSpPr>
          <p:cNvPr id="6" name="Content Placeholder 2"/>
          <p:cNvSpPr txBox="1">
            <a:spLocks/>
          </p:cNvSpPr>
          <p:nvPr/>
        </p:nvSpPr>
        <p:spPr>
          <a:xfrm>
            <a:off x="723707" y="2285302"/>
            <a:ext cx="9071081" cy="2488403"/>
          </a:xfrm>
          <a:prstGeom prst="rect">
            <a:avLst/>
          </a:prstGeom>
          <a:ln w="22225">
            <a:noFill/>
          </a:ln>
        </p:spPr>
        <p:txBody>
          <a:bodyPr vert="horz">
            <a:normAutofit lnSpcReduction="10000"/>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a:lnSpc>
                <a:spcPct val="200000"/>
              </a:lnSpc>
              <a:buClr>
                <a:srgbClr val="90C226"/>
              </a:buClr>
              <a:buFont typeface="Wingdings" panose="05000000000000000000" pitchFamily="2" charset="2"/>
              <a:buChar char="v"/>
            </a:pPr>
            <a:r>
              <a:rPr lang="en-US" dirty="0" smtClean="0">
                <a:solidFill>
                  <a:prstClr val="white"/>
                </a:solidFill>
              </a:rPr>
              <a:t> By using a variation of Ohm’s Law it was possible to create the circuit which matched the required specifications.</a:t>
            </a:r>
            <a:endParaRPr lang="en-US" dirty="0">
              <a:solidFill>
                <a:prstClr val="white"/>
              </a:solidFill>
            </a:endParaRPr>
          </a:p>
        </p:txBody>
      </p:sp>
      <p:sp>
        <p:nvSpPr>
          <p:cNvPr id="7" name="Title 1"/>
          <p:cNvSpPr txBox="1">
            <a:spLocks/>
          </p:cNvSpPr>
          <p:nvPr/>
        </p:nvSpPr>
        <p:spPr>
          <a:xfrm>
            <a:off x="838200" y="241212"/>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rgbClr val="90C226"/>
                </a:solidFill>
              </a:rPr>
              <a:t>Lab 8 – Black Box 3 Design, Conclusion</a:t>
            </a:r>
            <a:endParaRPr lang="en-US" dirty="0">
              <a:solidFill>
                <a:srgbClr val="90C226"/>
              </a:solidFill>
            </a:endParaRPr>
          </a:p>
        </p:txBody>
      </p:sp>
    </p:spTree>
    <p:extLst>
      <p:ext uri="{BB962C8B-B14F-4D97-AF65-F5344CB8AC3E}">
        <p14:creationId xmlns:p14="http://schemas.microsoft.com/office/powerpoint/2010/main" val="187483471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2800" y="2404534"/>
            <a:ext cx="9321799" cy="1646302"/>
          </a:xfrm>
        </p:spPr>
        <p:txBody>
          <a:bodyPr/>
          <a:lstStyle/>
          <a:p>
            <a:pPr algn="ctr"/>
            <a:r>
              <a:rPr lang="en-US" dirty="0" smtClean="0">
                <a:latin typeface="OCR A Extended" panose="02010509020102010303" pitchFamily="50" charset="0"/>
              </a:rPr>
              <a:t>LAB 9:Series/Parallel Resistors</a:t>
            </a:r>
            <a:endParaRPr lang="en-US" dirty="0">
              <a:latin typeface="OCR A Extended" panose="02010509020102010303" pitchFamily="50" charset="0"/>
            </a:endParaRPr>
          </a:p>
        </p:txBody>
      </p:sp>
      <p:sp>
        <p:nvSpPr>
          <p:cNvPr id="6" name="Subtitle 2"/>
          <p:cNvSpPr>
            <a:spLocks noGrp="1"/>
          </p:cNvSpPr>
          <p:nvPr>
            <p:ph type="subTitle" idx="1"/>
          </p:nvPr>
        </p:nvSpPr>
        <p:spPr>
          <a:xfrm>
            <a:off x="1507067" y="4050833"/>
            <a:ext cx="7766936" cy="1457082"/>
          </a:xfrm>
        </p:spPr>
        <p:txBody>
          <a:bodyPr>
            <a:normAutofit fontScale="77500" lnSpcReduction="20000"/>
          </a:bodyPr>
          <a:lstStyle/>
          <a:p>
            <a:pPr algn="ctr"/>
            <a:r>
              <a:rPr lang="en-US" dirty="0" smtClean="0"/>
              <a:t>Josiah Abel</a:t>
            </a:r>
          </a:p>
          <a:p>
            <a:pPr algn="ctr"/>
            <a:r>
              <a:rPr lang="en-US" dirty="0" smtClean="0"/>
              <a:t>Date: 3/26/2015</a:t>
            </a:r>
          </a:p>
          <a:p>
            <a:pPr algn="ctr"/>
            <a:r>
              <a:rPr lang="en-US" dirty="0" smtClean="0"/>
              <a:t>Lab Partners: Dakota Johnson and Cody Fletcher</a:t>
            </a:r>
          </a:p>
          <a:p>
            <a:pPr algn="ctr"/>
            <a:r>
              <a:rPr lang="en-US" dirty="0" smtClean="0"/>
              <a:t>Lab Bench # 6</a:t>
            </a:r>
          </a:p>
          <a:p>
            <a:pPr algn="ctr"/>
            <a:r>
              <a:rPr lang="en-US" dirty="0" smtClean="0"/>
              <a:t>EECT 111 </a:t>
            </a:r>
            <a:endParaRPr lang="en-US" dirty="0"/>
          </a:p>
        </p:txBody>
      </p:sp>
      <p:sp>
        <p:nvSpPr>
          <p:cNvPr id="8" name="Footer Placeholder 7"/>
          <p:cNvSpPr>
            <a:spLocks noGrp="1"/>
          </p:cNvSpPr>
          <p:nvPr>
            <p:ph type="ftr" sz="quarter" idx="11"/>
          </p:nvPr>
        </p:nvSpPr>
        <p:spPr/>
        <p:txBody>
          <a:bodyPr/>
          <a:lstStyle/>
          <a:p>
            <a:r>
              <a:rPr lang="en-US" dirty="0" smtClean="0">
                <a:solidFill>
                  <a:prstClr val="white">
                    <a:tint val="75000"/>
                  </a:prstClr>
                </a:solidFill>
              </a:rPr>
              <a:t>EECT 111-50c Lab Notebook</a:t>
            </a:r>
            <a:endParaRPr lang="en-US" dirty="0">
              <a:solidFill>
                <a:prstClr val="white">
                  <a:tint val="75000"/>
                </a:prstClr>
              </a:solidFill>
            </a:endParaRPr>
          </a:p>
        </p:txBody>
      </p:sp>
      <p:sp>
        <p:nvSpPr>
          <p:cNvPr id="3" name="Slide Number Placeholder 2"/>
          <p:cNvSpPr>
            <a:spLocks noGrp="1"/>
          </p:cNvSpPr>
          <p:nvPr>
            <p:ph type="sldNum" sz="quarter" idx="12"/>
          </p:nvPr>
        </p:nvSpPr>
        <p:spPr/>
        <p:txBody>
          <a:bodyPr/>
          <a:lstStyle/>
          <a:p>
            <a:fld id="{02F5106F-FE9C-4CEA-B66C-F71DEFA97EDD}" type="slidenum">
              <a:rPr lang="en-US" smtClean="0">
                <a:solidFill>
                  <a:srgbClr val="90C226"/>
                </a:solidFill>
              </a:rPr>
              <a:pPr/>
              <a:t>61</a:t>
            </a:fld>
            <a:endParaRPr lang="en-US">
              <a:solidFill>
                <a:srgbClr val="90C226"/>
              </a:solidFill>
            </a:endParaRPr>
          </a:p>
        </p:txBody>
      </p:sp>
    </p:spTree>
    <p:extLst>
      <p:ext uri="{BB962C8B-B14F-4D97-AF65-F5344CB8AC3E}">
        <p14:creationId xmlns:p14="http://schemas.microsoft.com/office/powerpoint/2010/main" val="296861240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838200" y="1562011"/>
            <a:ext cx="10515600" cy="132163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solidFill>
                  <a:prstClr val="white"/>
                </a:solidFill>
              </a:rPr>
              <a:t>OBJECTIVE: To </a:t>
            </a:r>
            <a:r>
              <a:rPr lang="en-US" dirty="0" smtClean="0"/>
              <a:t>experiment with a combined series and parallel resistor circuit </a:t>
            </a:r>
            <a:r>
              <a:rPr lang="en-US" dirty="0"/>
              <a:t>and verify that the simulation, calculations and measured results agree</a:t>
            </a:r>
          </a:p>
        </p:txBody>
      </p:sp>
      <p:sp>
        <p:nvSpPr>
          <p:cNvPr id="5" name="Content Placeholder 2"/>
          <p:cNvSpPr txBox="1">
            <a:spLocks/>
          </p:cNvSpPr>
          <p:nvPr/>
        </p:nvSpPr>
        <p:spPr>
          <a:xfrm>
            <a:off x="838200" y="3059667"/>
            <a:ext cx="10515600" cy="32966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prstClr val="white"/>
                </a:solidFill>
              </a:rPr>
              <a:t>-MATERIALS-</a:t>
            </a:r>
          </a:p>
          <a:p>
            <a:pPr>
              <a:buFont typeface="Wingdings" panose="05000000000000000000" pitchFamily="2" charset="2"/>
              <a:buChar char="q"/>
            </a:pPr>
            <a:r>
              <a:rPr lang="en-US" sz="2000" dirty="0" smtClean="0">
                <a:solidFill>
                  <a:prstClr val="white"/>
                </a:solidFill>
              </a:rPr>
              <a:t>Digital </a:t>
            </a:r>
            <a:r>
              <a:rPr lang="en-US" sz="2000" dirty="0" err="1" smtClean="0">
                <a:solidFill>
                  <a:prstClr val="white"/>
                </a:solidFill>
              </a:rPr>
              <a:t>Multimeter</a:t>
            </a:r>
            <a:r>
              <a:rPr lang="en-US" sz="2000" dirty="0" smtClean="0">
                <a:solidFill>
                  <a:prstClr val="white"/>
                </a:solidFill>
              </a:rPr>
              <a:t>, GW INSTEK GDM-8245, Serial #: CL860332</a:t>
            </a:r>
          </a:p>
          <a:p>
            <a:pPr>
              <a:buFont typeface="Wingdings" panose="05000000000000000000" pitchFamily="2" charset="2"/>
              <a:buChar char="q"/>
            </a:pPr>
            <a:r>
              <a:rPr lang="en-US" sz="2000" dirty="0" smtClean="0">
                <a:solidFill>
                  <a:prstClr val="white"/>
                </a:solidFill>
              </a:rPr>
              <a:t>Variable Power Supply, RSR-369987, Serial #: HY802D</a:t>
            </a:r>
          </a:p>
          <a:p>
            <a:pPr>
              <a:buFont typeface="Wingdings" panose="05000000000000000000" pitchFamily="2" charset="2"/>
              <a:buChar char="q"/>
            </a:pPr>
            <a:r>
              <a:rPr lang="en-US" sz="2000" dirty="0" smtClean="0">
                <a:solidFill>
                  <a:prstClr val="white"/>
                </a:solidFill>
              </a:rPr>
              <a:t>Solderless Breadboard</a:t>
            </a:r>
          </a:p>
          <a:p>
            <a:pPr>
              <a:buFont typeface="Wingdings" panose="05000000000000000000" pitchFamily="2" charset="2"/>
              <a:buChar char="q"/>
            </a:pPr>
            <a:r>
              <a:rPr lang="en-US" sz="2000" dirty="0" smtClean="0">
                <a:solidFill>
                  <a:prstClr val="white"/>
                </a:solidFill>
              </a:rPr>
              <a:t>8 resistors, ( 2x 470 </a:t>
            </a:r>
            <a:r>
              <a:rPr lang="el-GR" sz="2000" dirty="0" smtClean="0">
                <a:solidFill>
                  <a:prstClr val="white"/>
                </a:solidFill>
              </a:rPr>
              <a:t>Ω</a:t>
            </a:r>
            <a:r>
              <a:rPr lang="en-US" sz="2000" dirty="0" smtClean="0">
                <a:solidFill>
                  <a:prstClr val="white"/>
                </a:solidFill>
              </a:rPr>
              <a:t>, 4.7 </a:t>
            </a:r>
            <a:r>
              <a:rPr lang="en-US" sz="2000" dirty="0">
                <a:solidFill>
                  <a:prstClr val="white"/>
                </a:solidFill>
              </a:rPr>
              <a:t>K</a:t>
            </a:r>
            <a:r>
              <a:rPr lang="el-GR" sz="2000" dirty="0" smtClean="0">
                <a:solidFill>
                  <a:prstClr val="white"/>
                </a:solidFill>
              </a:rPr>
              <a:t>Ω</a:t>
            </a:r>
            <a:r>
              <a:rPr lang="en-US" sz="2000" dirty="0">
                <a:solidFill>
                  <a:prstClr val="white"/>
                </a:solidFill>
              </a:rPr>
              <a:t>, </a:t>
            </a:r>
            <a:r>
              <a:rPr lang="en-US" sz="2000" dirty="0" smtClean="0">
                <a:solidFill>
                  <a:prstClr val="white"/>
                </a:solidFill>
              </a:rPr>
              <a:t>10 </a:t>
            </a:r>
            <a:r>
              <a:rPr lang="en-US" sz="2000" dirty="0">
                <a:solidFill>
                  <a:prstClr val="white"/>
                </a:solidFill>
              </a:rPr>
              <a:t>K</a:t>
            </a:r>
            <a:r>
              <a:rPr lang="el-GR" sz="2000" dirty="0" smtClean="0">
                <a:solidFill>
                  <a:prstClr val="white"/>
                </a:solidFill>
              </a:rPr>
              <a:t>Ω</a:t>
            </a:r>
            <a:r>
              <a:rPr lang="en-US" sz="2000" dirty="0" smtClean="0">
                <a:solidFill>
                  <a:prstClr val="white"/>
                </a:solidFill>
              </a:rPr>
              <a:t>,</a:t>
            </a:r>
            <a:r>
              <a:rPr lang="en-US" sz="2000" dirty="0">
                <a:solidFill>
                  <a:prstClr val="white"/>
                </a:solidFill>
              </a:rPr>
              <a:t> 3.3 K</a:t>
            </a:r>
            <a:r>
              <a:rPr lang="el-GR" sz="2000" dirty="0" smtClean="0">
                <a:solidFill>
                  <a:prstClr val="white"/>
                </a:solidFill>
              </a:rPr>
              <a:t>Ω</a:t>
            </a:r>
            <a:r>
              <a:rPr lang="en-US" sz="2000" dirty="0">
                <a:solidFill>
                  <a:prstClr val="white"/>
                </a:solidFill>
              </a:rPr>
              <a:t>, 2</a:t>
            </a:r>
            <a:r>
              <a:rPr lang="en-US" sz="2000" dirty="0" smtClean="0">
                <a:solidFill>
                  <a:prstClr val="white"/>
                </a:solidFill>
              </a:rPr>
              <a:t>.2 </a:t>
            </a:r>
            <a:r>
              <a:rPr lang="en-US" sz="2000" dirty="0">
                <a:solidFill>
                  <a:prstClr val="white"/>
                </a:solidFill>
              </a:rPr>
              <a:t>K</a:t>
            </a:r>
            <a:r>
              <a:rPr lang="el-GR" sz="2000" dirty="0" smtClean="0">
                <a:solidFill>
                  <a:prstClr val="white"/>
                </a:solidFill>
              </a:rPr>
              <a:t>Ω</a:t>
            </a:r>
            <a:r>
              <a:rPr lang="en-US" sz="2000" dirty="0" smtClean="0">
                <a:solidFill>
                  <a:prstClr val="white"/>
                </a:solidFill>
              </a:rPr>
              <a:t>,</a:t>
            </a:r>
            <a:r>
              <a:rPr lang="en-US" sz="2000" dirty="0">
                <a:solidFill>
                  <a:prstClr val="white"/>
                </a:solidFill>
              </a:rPr>
              <a:t> </a:t>
            </a:r>
            <a:r>
              <a:rPr lang="en-US" sz="2000" dirty="0" smtClean="0">
                <a:solidFill>
                  <a:prstClr val="white"/>
                </a:solidFill>
              </a:rPr>
              <a:t>2x 1 </a:t>
            </a:r>
            <a:r>
              <a:rPr lang="en-US" sz="2000" dirty="0">
                <a:solidFill>
                  <a:prstClr val="white"/>
                </a:solidFill>
              </a:rPr>
              <a:t>K</a:t>
            </a:r>
            <a:r>
              <a:rPr lang="el-GR" sz="2000" dirty="0">
                <a:solidFill>
                  <a:prstClr val="white"/>
                </a:solidFill>
              </a:rPr>
              <a:t>Ω</a:t>
            </a:r>
            <a:r>
              <a:rPr lang="en-US" sz="2000" dirty="0" smtClean="0">
                <a:solidFill>
                  <a:prstClr val="white"/>
                </a:solidFill>
              </a:rPr>
              <a:t>)</a:t>
            </a:r>
          </a:p>
          <a:p>
            <a:pPr>
              <a:buFont typeface="Wingdings" panose="05000000000000000000" pitchFamily="2" charset="2"/>
              <a:buChar char="q"/>
            </a:pPr>
            <a:r>
              <a:rPr lang="en-US" sz="2000" dirty="0" smtClean="0">
                <a:solidFill>
                  <a:prstClr val="white"/>
                </a:solidFill>
              </a:rPr>
              <a:t>1 10 </a:t>
            </a:r>
            <a:r>
              <a:rPr lang="en-US" sz="2000" dirty="0">
                <a:solidFill>
                  <a:prstClr val="white"/>
                </a:solidFill>
              </a:rPr>
              <a:t>K</a:t>
            </a:r>
            <a:r>
              <a:rPr lang="el-GR" sz="2000" dirty="0" smtClean="0">
                <a:solidFill>
                  <a:prstClr val="white"/>
                </a:solidFill>
              </a:rPr>
              <a:t>Ω</a:t>
            </a:r>
            <a:r>
              <a:rPr lang="en-US" sz="2000" dirty="0" smtClean="0">
                <a:solidFill>
                  <a:prstClr val="white"/>
                </a:solidFill>
              </a:rPr>
              <a:t> Variable Resistor (set to </a:t>
            </a:r>
            <a:r>
              <a:rPr lang="en-US" sz="2000" dirty="0">
                <a:solidFill>
                  <a:prstClr val="white"/>
                </a:solidFill>
              </a:rPr>
              <a:t>4.7 K</a:t>
            </a:r>
            <a:r>
              <a:rPr lang="el-GR" sz="2000" dirty="0" smtClean="0">
                <a:solidFill>
                  <a:prstClr val="white"/>
                </a:solidFill>
              </a:rPr>
              <a:t>Ω</a:t>
            </a:r>
            <a:r>
              <a:rPr lang="en-US" sz="2000" dirty="0" smtClean="0">
                <a:solidFill>
                  <a:prstClr val="white"/>
                </a:solidFill>
              </a:rPr>
              <a:t>)</a:t>
            </a:r>
          </a:p>
          <a:p>
            <a:pPr>
              <a:buFont typeface="Wingdings" panose="05000000000000000000" pitchFamily="2" charset="2"/>
              <a:buChar char="q"/>
            </a:pPr>
            <a:r>
              <a:rPr lang="en-US" sz="2000" dirty="0" err="1" smtClean="0">
                <a:solidFill>
                  <a:prstClr val="white"/>
                </a:solidFill>
              </a:rPr>
              <a:t>Multisim</a:t>
            </a:r>
            <a:r>
              <a:rPr lang="en-US" sz="2000" dirty="0" smtClean="0">
                <a:solidFill>
                  <a:prstClr val="white"/>
                </a:solidFill>
              </a:rPr>
              <a:t> 13.0 Computer program</a:t>
            </a:r>
          </a:p>
          <a:p>
            <a:pPr>
              <a:buFont typeface="Wingdings" panose="05000000000000000000" pitchFamily="2" charset="2"/>
              <a:buChar char="q"/>
            </a:pPr>
            <a:r>
              <a:rPr lang="en-US" sz="2000" dirty="0">
                <a:solidFill>
                  <a:prstClr val="white"/>
                </a:solidFill>
              </a:rPr>
              <a:t> </a:t>
            </a:r>
            <a:r>
              <a:rPr lang="en-US" sz="2000" dirty="0" smtClean="0">
                <a:solidFill>
                  <a:prstClr val="white"/>
                </a:solidFill>
              </a:rPr>
              <a:t>Assorted Jumper Wires</a:t>
            </a:r>
          </a:p>
        </p:txBody>
      </p:sp>
      <p:sp>
        <p:nvSpPr>
          <p:cNvPr id="6" name="Footer Placeholder 5"/>
          <p:cNvSpPr>
            <a:spLocks noGrp="1"/>
          </p:cNvSpPr>
          <p:nvPr>
            <p:ph type="ftr" sz="quarter" idx="11"/>
          </p:nvPr>
        </p:nvSpPr>
        <p:spPr>
          <a:xfrm>
            <a:off x="838200" y="6356349"/>
            <a:ext cx="4114800" cy="365125"/>
          </a:xfrm>
        </p:spPr>
        <p:txBody>
          <a:bodyPr/>
          <a:lstStyle/>
          <a:p>
            <a:r>
              <a:rPr lang="en-US" smtClean="0">
                <a:solidFill>
                  <a:prstClr val="white">
                    <a:tint val="75000"/>
                  </a:prstClr>
                </a:solidFill>
              </a:rPr>
              <a:t>EECT 111-50c Lab Notebook</a:t>
            </a:r>
            <a:endParaRPr lang="en-US" dirty="0">
              <a:solidFill>
                <a:prstClr val="white">
                  <a:tint val="75000"/>
                </a:prstClr>
              </a:solidFill>
            </a:endParaRPr>
          </a:p>
        </p:txBody>
      </p:sp>
      <p:sp>
        <p:nvSpPr>
          <p:cNvPr id="2" name="Slide Number Placeholder 1"/>
          <p:cNvSpPr>
            <a:spLocks noGrp="1"/>
          </p:cNvSpPr>
          <p:nvPr>
            <p:ph type="sldNum" sz="quarter" idx="12"/>
          </p:nvPr>
        </p:nvSpPr>
        <p:spPr/>
        <p:txBody>
          <a:bodyPr/>
          <a:lstStyle/>
          <a:p>
            <a:fld id="{02F5106F-FE9C-4CEA-B66C-F71DEFA97EDD}" type="slidenum">
              <a:rPr lang="en-US" smtClean="0">
                <a:solidFill>
                  <a:srgbClr val="90C226"/>
                </a:solidFill>
              </a:rPr>
              <a:pPr/>
              <a:t>62</a:t>
            </a:fld>
            <a:endParaRPr lang="en-US">
              <a:solidFill>
                <a:srgbClr val="90C226"/>
              </a:solidFill>
            </a:endParaRPr>
          </a:p>
        </p:txBody>
      </p:sp>
      <p:sp>
        <p:nvSpPr>
          <p:cNvPr id="8" name="Title 1"/>
          <p:cNvSpPr txBox="1">
            <a:spLocks/>
          </p:cNvSpPr>
          <p:nvPr/>
        </p:nvSpPr>
        <p:spPr>
          <a:xfrm>
            <a:off x="838200" y="241212"/>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rgbClr val="90C226"/>
                </a:solidFill>
              </a:rPr>
              <a:t>Lab </a:t>
            </a:r>
            <a:r>
              <a:rPr lang="en-US" dirty="0">
                <a:solidFill>
                  <a:srgbClr val="90C226"/>
                </a:solidFill>
              </a:rPr>
              <a:t>9</a:t>
            </a:r>
            <a:r>
              <a:rPr lang="en-US" dirty="0" smtClean="0">
                <a:solidFill>
                  <a:srgbClr val="90C226"/>
                </a:solidFill>
              </a:rPr>
              <a:t> – Series/Parallel Resistors</a:t>
            </a:r>
            <a:endParaRPr lang="en-US" dirty="0">
              <a:solidFill>
                <a:srgbClr val="90C226"/>
              </a:solidFill>
            </a:endParaRPr>
          </a:p>
        </p:txBody>
      </p:sp>
    </p:spTree>
    <p:extLst>
      <p:ext uri="{BB962C8B-B14F-4D97-AF65-F5344CB8AC3E}">
        <p14:creationId xmlns:p14="http://schemas.microsoft.com/office/powerpoint/2010/main" val="188757418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dirty="0" smtClean="0">
                <a:solidFill>
                  <a:prstClr val="white">
                    <a:tint val="75000"/>
                  </a:prstClr>
                </a:solidFill>
              </a:rPr>
              <a:t>EECT 111-50c Lab Notebook</a:t>
            </a:r>
            <a:endParaRPr lang="en-US" dirty="0">
              <a:solidFill>
                <a:prstClr val="white">
                  <a:tint val="75000"/>
                </a:prstClr>
              </a:solidFill>
            </a:endParaRPr>
          </a:p>
        </p:txBody>
      </p:sp>
      <p:sp>
        <p:nvSpPr>
          <p:cNvPr id="8" name="TextBox 7"/>
          <p:cNvSpPr txBox="1"/>
          <p:nvPr/>
        </p:nvSpPr>
        <p:spPr>
          <a:xfrm>
            <a:off x="838200" y="1562012"/>
            <a:ext cx="9187030" cy="2308324"/>
          </a:xfrm>
          <a:prstGeom prst="rect">
            <a:avLst/>
          </a:prstGeom>
          <a:noFill/>
        </p:spPr>
        <p:txBody>
          <a:bodyPr wrap="square" rtlCol="0">
            <a:spAutoFit/>
          </a:bodyPr>
          <a:lstStyle/>
          <a:p>
            <a:pPr marL="285750" lvl="0" indent="-285750">
              <a:buFont typeface="Wingdings" panose="05000000000000000000" pitchFamily="2" charset="2"/>
              <a:buChar char="Ø"/>
            </a:pPr>
            <a:r>
              <a:rPr lang="en-US" dirty="0"/>
              <a:t>The values of each of the resistors was measured using the </a:t>
            </a:r>
            <a:r>
              <a:rPr lang="en-US" dirty="0" err="1"/>
              <a:t>multimeter</a:t>
            </a:r>
            <a:r>
              <a:rPr lang="en-US" dirty="0"/>
              <a:t>. The resistors were then put into a circuit designed like in the figure below. The resistances of the parallel components of the circuit R34,R567, R345678, and R2345678 were then measured. The total resistance of the circuit was then measured. The circuit was then connected to a 9V source and the total current of the circuit was measured along with the nodal voltages VA,VB, and VC. The resistor R2 was then replaced with a potentiometer and was adjusted so that the nodal voltage was exactly 4.5V. </a:t>
            </a:r>
            <a:r>
              <a:rPr lang="en-US" u="sng" dirty="0"/>
              <a:t> </a:t>
            </a:r>
            <a:endParaRPr lang="en-US" dirty="0"/>
          </a:p>
          <a:p>
            <a:pPr marL="285750" indent="-285750">
              <a:buFont typeface="Wingdings" panose="05000000000000000000" pitchFamily="2" charset="2"/>
              <a:buChar char="Ø"/>
            </a:pPr>
            <a:endParaRPr lang="en-US" dirty="0"/>
          </a:p>
        </p:txBody>
      </p:sp>
      <p:sp>
        <p:nvSpPr>
          <p:cNvPr id="2" name="Slide Number Placeholder 1"/>
          <p:cNvSpPr>
            <a:spLocks noGrp="1"/>
          </p:cNvSpPr>
          <p:nvPr>
            <p:ph type="sldNum" sz="quarter" idx="12"/>
          </p:nvPr>
        </p:nvSpPr>
        <p:spPr/>
        <p:txBody>
          <a:bodyPr/>
          <a:lstStyle/>
          <a:p>
            <a:fld id="{02F5106F-FE9C-4CEA-B66C-F71DEFA97EDD}" type="slidenum">
              <a:rPr lang="en-US" smtClean="0">
                <a:solidFill>
                  <a:srgbClr val="90C226"/>
                </a:solidFill>
              </a:rPr>
              <a:pPr/>
              <a:t>63</a:t>
            </a:fld>
            <a:endParaRPr lang="en-US">
              <a:solidFill>
                <a:srgbClr val="90C226"/>
              </a:solidFill>
            </a:endParaRPr>
          </a:p>
        </p:txBody>
      </p:sp>
      <p:sp>
        <p:nvSpPr>
          <p:cNvPr id="7" name="Title 1"/>
          <p:cNvSpPr txBox="1">
            <a:spLocks/>
          </p:cNvSpPr>
          <p:nvPr/>
        </p:nvSpPr>
        <p:spPr>
          <a:xfrm>
            <a:off x="838200" y="241212"/>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rgbClr val="90C226"/>
                </a:solidFill>
              </a:rPr>
              <a:t>Lab </a:t>
            </a:r>
            <a:r>
              <a:rPr lang="en-US" dirty="0">
                <a:solidFill>
                  <a:srgbClr val="90C226"/>
                </a:solidFill>
              </a:rPr>
              <a:t>9</a:t>
            </a:r>
            <a:r>
              <a:rPr lang="en-US" dirty="0" smtClean="0">
                <a:solidFill>
                  <a:srgbClr val="90C226"/>
                </a:solidFill>
              </a:rPr>
              <a:t> – Series/Parallel Resistors, Procedure</a:t>
            </a:r>
            <a:endParaRPr lang="en-US" dirty="0">
              <a:solidFill>
                <a:srgbClr val="90C226"/>
              </a:solidFill>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4540" t="2009" r="4658" b="10031"/>
          <a:stretch/>
        </p:blipFill>
        <p:spPr>
          <a:xfrm>
            <a:off x="2726615" y="3733038"/>
            <a:ext cx="5410200" cy="2524760"/>
          </a:xfrm>
          <a:prstGeom prst="rect">
            <a:avLst/>
          </a:prstGeom>
        </p:spPr>
      </p:pic>
    </p:spTree>
    <p:extLst>
      <p:ext uri="{BB962C8B-B14F-4D97-AF65-F5344CB8AC3E}">
        <p14:creationId xmlns:p14="http://schemas.microsoft.com/office/powerpoint/2010/main" val="415803208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solidFill>
                  <a:prstClr val="white">
                    <a:tint val="75000"/>
                  </a:prstClr>
                </a:solidFill>
              </a:rPr>
              <a:t>EECT 111-50c Lab Notebook</a:t>
            </a:r>
            <a:endParaRPr lang="en-US">
              <a:solidFill>
                <a:prstClr val="white">
                  <a:tint val="75000"/>
                </a:prstClr>
              </a:solidFill>
            </a:endParaRPr>
          </a:p>
        </p:txBody>
      </p:sp>
      <p:sp>
        <p:nvSpPr>
          <p:cNvPr id="2" name="Slide Number Placeholder 1"/>
          <p:cNvSpPr>
            <a:spLocks noGrp="1"/>
          </p:cNvSpPr>
          <p:nvPr>
            <p:ph type="sldNum" sz="quarter" idx="12"/>
          </p:nvPr>
        </p:nvSpPr>
        <p:spPr/>
        <p:txBody>
          <a:bodyPr/>
          <a:lstStyle/>
          <a:p>
            <a:fld id="{02F5106F-FE9C-4CEA-B66C-F71DEFA97EDD}" type="slidenum">
              <a:rPr lang="en-US" smtClean="0">
                <a:solidFill>
                  <a:srgbClr val="90C226"/>
                </a:solidFill>
              </a:rPr>
              <a:pPr/>
              <a:t>64</a:t>
            </a:fld>
            <a:endParaRPr lang="en-US">
              <a:solidFill>
                <a:srgbClr val="90C226"/>
              </a:solidFill>
            </a:endParaRPr>
          </a:p>
        </p:txBody>
      </p:sp>
      <p:sp>
        <p:nvSpPr>
          <p:cNvPr id="6" name="Title 1"/>
          <p:cNvSpPr txBox="1">
            <a:spLocks/>
          </p:cNvSpPr>
          <p:nvPr/>
        </p:nvSpPr>
        <p:spPr>
          <a:xfrm>
            <a:off x="838200" y="241212"/>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rgbClr val="90C226"/>
                </a:solidFill>
              </a:rPr>
              <a:t>Lab </a:t>
            </a:r>
            <a:r>
              <a:rPr lang="en-US" dirty="0">
                <a:solidFill>
                  <a:srgbClr val="90C226"/>
                </a:solidFill>
              </a:rPr>
              <a:t>9</a:t>
            </a:r>
            <a:r>
              <a:rPr lang="en-US" dirty="0" smtClean="0">
                <a:solidFill>
                  <a:srgbClr val="90C226"/>
                </a:solidFill>
              </a:rPr>
              <a:t> – Series/Parallel Resistors, Simulation</a:t>
            </a:r>
            <a:endParaRPr lang="en-US" dirty="0">
              <a:solidFill>
                <a:srgbClr val="90C226"/>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885434"/>
            <a:ext cx="9311127" cy="3448566"/>
          </a:xfrm>
          <a:prstGeom prst="rect">
            <a:avLst/>
          </a:prstGeom>
          <a:ln>
            <a:noFill/>
          </a:ln>
          <a:effectLst>
            <a:outerShdw blurRad="190500" algn="tl" rotWithShape="0">
              <a:srgbClr val="000000">
                <a:alpha val="70000"/>
              </a:srgbClr>
            </a:outerShdw>
          </a:effectLst>
        </p:spPr>
      </p:pic>
      <p:sp>
        <p:nvSpPr>
          <p:cNvPr id="10" name="TextBox 9"/>
          <p:cNvSpPr txBox="1"/>
          <p:nvPr/>
        </p:nvSpPr>
        <p:spPr>
          <a:xfrm>
            <a:off x="3143364" y="1418060"/>
            <a:ext cx="4700797" cy="461665"/>
          </a:xfrm>
          <a:prstGeom prst="rect">
            <a:avLst/>
          </a:prstGeom>
          <a:noFill/>
          <a:ln w="38100">
            <a:solidFill>
              <a:schemeClr val="bg1"/>
            </a:solidFill>
          </a:ln>
        </p:spPr>
        <p:txBody>
          <a:bodyPr wrap="square" rtlCol="0">
            <a:spAutoFit/>
          </a:bodyPr>
          <a:lstStyle/>
          <a:p>
            <a:pPr algn="ctr"/>
            <a:r>
              <a:rPr lang="en-US" sz="2400" dirty="0" smtClean="0">
                <a:solidFill>
                  <a:schemeClr val="accent1"/>
                </a:solidFill>
              </a:rPr>
              <a:t>Total Resistance</a:t>
            </a:r>
            <a:endParaRPr lang="en-US" sz="2400" dirty="0">
              <a:solidFill>
                <a:schemeClr val="accent1"/>
              </a:solidFill>
            </a:endParaRPr>
          </a:p>
        </p:txBody>
      </p:sp>
    </p:spTree>
    <p:extLst>
      <p:ext uri="{BB962C8B-B14F-4D97-AF65-F5344CB8AC3E}">
        <p14:creationId xmlns:p14="http://schemas.microsoft.com/office/powerpoint/2010/main" val="35171539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solidFill>
                  <a:prstClr val="white">
                    <a:tint val="75000"/>
                  </a:prstClr>
                </a:solidFill>
              </a:rPr>
              <a:t>EECT 111-50c Lab Notebook</a:t>
            </a:r>
            <a:endParaRPr lang="en-US">
              <a:solidFill>
                <a:prstClr val="white">
                  <a:tint val="75000"/>
                </a:prstClr>
              </a:solidFill>
            </a:endParaRPr>
          </a:p>
        </p:txBody>
      </p:sp>
      <p:sp>
        <p:nvSpPr>
          <p:cNvPr id="2" name="Slide Number Placeholder 1"/>
          <p:cNvSpPr>
            <a:spLocks noGrp="1"/>
          </p:cNvSpPr>
          <p:nvPr>
            <p:ph type="sldNum" sz="quarter" idx="12"/>
          </p:nvPr>
        </p:nvSpPr>
        <p:spPr/>
        <p:txBody>
          <a:bodyPr/>
          <a:lstStyle/>
          <a:p>
            <a:fld id="{02F5106F-FE9C-4CEA-B66C-F71DEFA97EDD}" type="slidenum">
              <a:rPr lang="en-US" smtClean="0">
                <a:solidFill>
                  <a:srgbClr val="90C226"/>
                </a:solidFill>
              </a:rPr>
              <a:pPr/>
              <a:t>65</a:t>
            </a:fld>
            <a:endParaRPr lang="en-US">
              <a:solidFill>
                <a:srgbClr val="90C226"/>
              </a:solidFill>
            </a:endParaRPr>
          </a:p>
        </p:txBody>
      </p:sp>
      <p:sp>
        <p:nvSpPr>
          <p:cNvPr id="6" name="Title 1"/>
          <p:cNvSpPr txBox="1">
            <a:spLocks/>
          </p:cNvSpPr>
          <p:nvPr/>
        </p:nvSpPr>
        <p:spPr>
          <a:xfrm>
            <a:off x="838200" y="241212"/>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rgbClr val="90C226"/>
                </a:solidFill>
              </a:rPr>
              <a:t>Lab </a:t>
            </a:r>
            <a:r>
              <a:rPr lang="en-US" dirty="0">
                <a:solidFill>
                  <a:srgbClr val="90C226"/>
                </a:solidFill>
              </a:rPr>
              <a:t>9</a:t>
            </a:r>
            <a:r>
              <a:rPr lang="en-US" dirty="0" smtClean="0">
                <a:solidFill>
                  <a:srgbClr val="90C226"/>
                </a:solidFill>
              </a:rPr>
              <a:t> – Series/Parallel Resistors, Simulation</a:t>
            </a:r>
            <a:endParaRPr lang="en-US" dirty="0">
              <a:solidFill>
                <a:srgbClr val="90C226"/>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26" y="1460500"/>
            <a:ext cx="9306232" cy="4483293"/>
          </a:xfrm>
          <a:prstGeom prst="rect">
            <a:avLst/>
          </a:prstGeom>
        </p:spPr>
      </p:pic>
      <p:sp>
        <p:nvSpPr>
          <p:cNvPr id="11" name="TextBox 10"/>
          <p:cNvSpPr txBox="1"/>
          <p:nvPr/>
        </p:nvSpPr>
        <p:spPr>
          <a:xfrm>
            <a:off x="1079500" y="1859474"/>
            <a:ext cx="514975" cy="369332"/>
          </a:xfrm>
          <a:prstGeom prst="rect">
            <a:avLst/>
          </a:prstGeom>
          <a:noFill/>
          <a:ln w="38100">
            <a:solidFill>
              <a:schemeClr val="accent2"/>
            </a:solidFill>
          </a:ln>
        </p:spPr>
        <p:txBody>
          <a:bodyPr wrap="square" rtlCol="0">
            <a:spAutoFit/>
          </a:bodyPr>
          <a:lstStyle/>
          <a:p>
            <a:pPr algn="ctr"/>
            <a:r>
              <a:rPr lang="en-US" dirty="0" smtClean="0">
                <a:solidFill>
                  <a:srgbClr val="FF0000"/>
                </a:solidFill>
              </a:rPr>
              <a:t>IT</a:t>
            </a:r>
            <a:endParaRPr lang="en-US" dirty="0">
              <a:solidFill>
                <a:srgbClr val="FF0000"/>
              </a:solidFill>
            </a:endParaRPr>
          </a:p>
        </p:txBody>
      </p:sp>
      <p:sp>
        <p:nvSpPr>
          <p:cNvPr id="12" name="TextBox 11"/>
          <p:cNvSpPr txBox="1"/>
          <p:nvPr/>
        </p:nvSpPr>
        <p:spPr>
          <a:xfrm>
            <a:off x="6459971" y="1859474"/>
            <a:ext cx="514975" cy="369332"/>
          </a:xfrm>
          <a:prstGeom prst="rect">
            <a:avLst/>
          </a:prstGeom>
          <a:noFill/>
          <a:ln w="38100">
            <a:solidFill>
              <a:schemeClr val="accent2"/>
            </a:solidFill>
          </a:ln>
        </p:spPr>
        <p:txBody>
          <a:bodyPr wrap="square" rtlCol="0">
            <a:spAutoFit/>
          </a:bodyPr>
          <a:lstStyle/>
          <a:p>
            <a:pPr algn="ctr"/>
            <a:r>
              <a:rPr lang="en-US" dirty="0" smtClean="0">
                <a:solidFill>
                  <a:srgbClr val="FF0000"/>
                </a:solidFill>
              </a:rPr>
              <a:t>VB</a:t>
            </a:r>
            <a:endParaRPr lang="en-US" dirty="0">
              <a:solidFill>
                <a:srgbClr val="FF0000"/>
              </a:solidFill>
            </a:endParaRPr>
          </a:p>
        </p:txBody>
      </p:sp>
      <p:sp>
        <p:nvSpPr>
          <p:cNvPr id="13" name="TextBox 12"/>
          <p:cNvSpPr txBox="1"/>
          <p:nvPr/>
        </p:nvSpPr>
        <p:spPr>
          <a:xfrm>
            <a:off x="5689600" y="5294848"/>
            <a:ext cx="514975" cy="369332"/>
          </a:xfrm>
          <a:prstGeom prst="rect">
            <a:avLst/>
          </a:prstGeom>
          <a:noFill/>
          <a:ln w="38100">
            <a:solidFill>
              <a:schemeClr val="accent2"/>
            </a:solidFill>
          </a:ln>
        </p:spPr>
        <p:txBody>
          <a:bodyPr wrap="square" rtlCol="0">
            <a:spAutoFit/>
          </a:bodyPr>
          <a:lstStyle/>
          <a:p>
            <a:r>
              <a:rPr lang="en-US" dirty="0" smtClean="0">
                <a:solidFill>
                  <a:srgbClr val="FF0000"/>
                </a:solidFill>
              </a:rPr>
              <a:t>VC</a:t>
            </a:r>
            <a:endParaRPr lang="en-US" dirty="0">
              <a:solidFill>
                <a:srgbClr val="FF0000"/>
              </a:solidFill>
            </a:endParaRPr>
          </a:p>
        </p:txBody>
      </p:sp>
      <p:sp>
        <p:nvSpPr>
          <p:cNvPr id="14" name="TextBox 13"/>
          <p:cNvSpPr txBox="1"/>
          <p:nvPr/>
        </p:nvSpPr>
        <p:spPr>
          <a:xfrm>
            <a:off x="3311165" y="1859474"/>
            <a:ext cx="514975" cy="369332"/>
          </a:xfrm>
          <a:prstGeom prst="rect">
            <a:avLst/>
          </a:prstGeom>
          <a:noFill/>
          <a:ln w="38100">
            <a:solidFill>
              <a:schemeClr val="accent2"/>
            </a:solidFill>
          </a:ln>
        </p:spPr>
        <p:txBody>
          <a:bodyPr wrap="square" rtlCol="0">
            <a:spAutoFit/>
          </a:bodyPr>
          <a:lstStyle/>
          <a:p>
            <a:pPr algn="ctr"/>
            <a:r>
              <a:rPr lang="en-US" dirty="0" smtClean="0">
                <a:solidFill>
                  <a:srgbClr val="FF0000"/>
                </a:solidFill>
              </a:rPr>
              <a:t>VA</a:t>
            </a:r>
            <a:endParaRPr lang="en-US" dirty="0">
              <a:solidFill>
                <a:srgbClr val="FF0000"/>
              </a:solidFill>
            </a:endParaRPr>
          </a:p>
        </p:txBody>
      </p:sp>
    </p:spTree>
    <p:extLst>
      <p:ext uri="{BB962C8B-B14F-4D97-AF65-F5344CB8AC3E}">
        <p14:creationId xmlns:p14="http://schemas.microsoft.com/office/powerpoint/2010/main" val="202008426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p:cNvSpPr>
            <a:spLocks noGrp="1"/>
          </p:cNvSpPr>
          <p:nvPr>
            <p:ph type="ftr" sz="quarter" idx="11"/>
          </p:nvPr>
        </p:nvSpPr>
        <p:spPr/>
        <p:txBody>
          <a:bodyPr/>
          <a:lstStyle/>
          <a:p>
            <a:r>
              <a:rPr lang="en-US" smtClean="0">
                <a:solidFill>
                  <a:prstClr val="white">
                    <a:tint val="75000"/>
                  </a:prstClr>
                </a:solidFill>
              </a:rPr>
              <a:t>EECT 111-50c Lab Notebook</a:t>
            </a:r>
            <a:endParaRPr lang="en-US">
              <a:solidFill>
                <a:prstClr val="white">
                  <a:tint val="75000"/>
                </a:prstClr>
              </a:solidFill>
            </a:endParaRPr>
          </a:p>
        </p:txBody>
      </p:sp>
      <p:sp>
        <p:nvSpPr>
          <p:cNvPr id="2" name="Slide Number Placeholder 1"/>
          <p:cNvSpPr>
            <a:spLocks noGrp="1"/>
          </p:cNvSpPr>
          <p:nvPr>
            <p:ph type="sldNum" sz="quarter" idx="12"/>
          </p:nvPr>
        </p:nvSpPr>
        <p:spPr/>
        <p:txBody>
          <a:bodyPr/>
          <a:lstStyle/>
          <a:p>
            <a:fld id="{02F5106F-FE9C-4CEA-B66C-F71DEFA97EDD}" type="slidenum">
              <a:rPr lang="en-US" smtClean="0">
                <a:solidFill>
                  <a:srgbClr val="90C226"/>
                </a:solidFill>
              </a:rPr>
              <a:pPr/>
              <a:t>66</a:t>
            </a:fld>
            <a:endParaRPr lang="en-US">
              <a:solidFill>
                <a:srgbClr val="90C226"/>
              </a:solidFill>
            </a:endParaRPr>
          </a:p>
        </p:txBody>
      </p:sp>
      <p:sp>
        <p:nvSpPr>
          <p:cNvPr id="5" name="Title 1"/>
          <p:cNvSpPr txBox="1">
            <a:spLocks/>
          </p:cNvSpPr>
          <p:nvPr/>
        </p:nvSpPr>
        <p:spPr>
          <a:xfrm>
            <a:off x="838200" y="241212"/>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rgbClr val="90C226"/>
                </a:solidFill>
              </a:rPr>
              <a:t>Lab </a:t>
            </a:r>
            <a:r>
              <a:rPr lang="en-US" dirty="0">
                <a:solidFill>
                  <a:srgbClr val="90C226"/>
                </a:solidFill>
              </a:rPr>
              <a:t>9</a:t>
            </a:r>
            <a:r>
              <a:rPr lang="en-US" dirty="0" smtClean="0">
                <a:solidFill>
                  <a:srgbClr val="90C226"/>
                </a:solidFill>
              </a:rPr>
              <a:t> – Series/Parallel Resistors, Setup</a:t>
            </a:r>
            <a:endParaRPr lang="en-US" dirty="0">
              <a:solidFill>
                <a:srgbClr val="90C226"/>
              </a:solidFill>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36019" t="15557" r="35641" b="52028"/>
          <a:stretch/>
        </p:blipFill>
        <p:spPr>
          <a:xfrm>
            <a:off x="838200" y="1116766"/>
            <a:ext cx="5469796" cy="4692364"/>
          </a:xfrm>
          <a:prstGeom prst="rect">
            <a:avLst/>
          </a:prstGeom>
        </p:spPr>
      </p:pic>
      <p:sp>
        <p:nvSpPr>
          <p:cNvPr id="8" name="Rectangle 7"/>
          <p:cNvSpPr/>
          <p:nvPr/>
        </p:nvSpPr>
        <p:spPr>
          <a:xfrm rot="5400000">
            <a:off x="3514943" y="818365"/>
            <a:ext cx="886354" cy="148854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436013" y="1112528"/>
            <a:ext cx="870837" cy="369332"/>
          </a:xfrm>
          <a:prstGeom prst="rect">
            <a:avLst/>
          </a:prstGeom>
          <a:noFill/>
          <a:ln w="57150">
            <a:solidFill>
              <a:schemeClr val="accent2"/>
            </a:solidFill>
          </a:ln>
        </p:spPr>
        <p:txBody>
          <a:bodyPr wrap="square" rtlCol="0">
            <a:spAutoFit/>
          </a:bodyPr>
          <a:lstStyle/>
          <a:p>
            <a:pPr algn="ctr"/>
            <a:r>
              <a:rPr lang="en-US" dirty="0"/>
              <a:t>1</a:t>
            </a:r>
            <a:r>
              <a:rPr lang="en-US" dirty="0" smtClean="0"/>
              <a:t> K</a:t>
            </a:r>
            <a:r>
              <a:rPr lang="el-GR" dirty="0" smtClean="0"/>
              <a:t>Ω</a:t>
            </a:r>
            <a:endParaRPr lang="en-US" dirty="0"/>
          </a:p>
        </p:txBody>
      </p:sp>
      <p:cxnSp>
        <p:nvCxnSpPr>
          <p:cNvPr id="11" name="Straight Arrow Connector 10"/>
          <p:cNvCxnSpPr>
            <a:stCxn id="10" idx="1"/>
            <a:endCxn id="8" idx="0"/>
          </p:cNvCxnSpPr>
          <p:nvPr/>
        </p:nvCxnSpPr>
        <p:spPr>
          <a:xfrm flipH="1">
            <a:off x="4702393" y="1297194"/>
            <a:ext cx="2733620" cy="26544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436012" y="2339770"/>
            <a:ext cx="870837" cy="369332"/>
          </a:xfrm>
          <a:prstGeom prst="rect">
            <a:avLst/>
          </a:prstGeom>
          <a:noFill/>
          <a:ln w="57150">
            <a:solidFill>
              <a:schemeClr val="accent2"/>
            </a:solidFill>
          </a:ln>
        </p:spPr>
        <p:txBody>
          <a:bodyPr wrap="square" rtlCol="0">
            <a:spAutoFit/>
          </a:bodyPr>
          <a:lstStyle/>
          <a:p>
            <a:pPr algn="ctr"/>
            <a:r>
              <a:rPr lang="en-US" dirty="0" smtClean="0"/>
              <a:t>470 </a:t>
            </a:r>
            <a:r>
              <a:rPr lang="el-GR" dirty="0" smtClean="0"/>
              <a:t>Ω</a:t>
            </a:r>
            <a:endParaRPr lang="en-US" dirty="0"/>
          </a:p>
        </p:txBody>
      </p:sp>
      <p:sp>
        <p:nvSpPr>
          <p:cNvPr id="16" name="Rectangle 15"/>
          <p:cNvSpPr/>
          <p:nvPr/>
        </p:nvSpPr>
        <p:spPr>
          <a:xfrm>
            <a:off x="1250191" y="1778416"/>
            <a:ext cx="716105" cy="3633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5400000">
            <a:off x="2236309" y="2881764"/>
            <a:ext cx="716105" cy="3633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a:stCxn id="14" idx="1"/>
            <a:endCxn id="17" idx="0"/>
          </p:cNvCxnSpPr>
          <p:nvPr/>
        </p:nvCxnSpPr>
        <p:spPr>
          <a:xfrm flipH="1">
            <a:off x="2776018" y="2524436"/>
            <a:ext cx="4659994" cy="5389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4" idx="1"/>
            <a:endCxn id="16" idx="3"/>
          </p:cNvCxnSpPr>
          <p:nvPr/>
        </p:nvCxnSpPr>
        <p:spPr>
          <a:xfrm flipH="1" flipV="1">
            <a:off x="1966296" y="1960073"/>
            <a:ext cx="5469716" cy="56436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rot="5400000">
            <a:off x="4669593" y="2998788"/>
            <a:ext cx="886354" cy="148854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7111486" y="3419895"/>
            <a:ext cx="2958353" cy="646331"/>
          </a:xfrm>
          <a:prstGeom prst="rect">
            <a:avLst/>
          </a:prstGeom>
          <a:noFill/>
          <a:ln w="57150">
            <a:solidFill>
              <a:schemeClr val="accent2"/>
            </a:solidFill>
          </a:ln>
        </p:spPr>
        <p:txBody>
          <a:bodyPr wrap="square" rtlCol="0">
            <a:spAutoFit/>
          </a:bodyPr>
          <a:lstStyle/>
          <a:p>
            <a:pPr algn="ctr"/>
            <a:r>
              <a:rPr lang="en-US" dirty="0" smtClean="0"/>
              <a:t>2.2 K</a:t>
            </a:r>
            <a:r>
              <a:rPr lang="el-GR" dirty="0" smtClean="0"/>
              <a:t>Ω</a:t>
            </a:r>
            <a:r>
              <a:rPr lang="en-US" dirty="0" smtClean="0"/>
              <a:t>,</a:t>
            </a:r>
            <a:r>
              <a:rPr lang="en-US" dirty="0"/>
              <a:t> </a:t>
            </a:r>
            <a:r>
              <a:rPr lang="en-US" dirty="0" smtClean="0"/>
              <a:t>3.3 </a:t>
            </a:r>
            <a:r>
              <a:rPr lang="en-US" dirty="0"/>
              <a:t>K</a:t>
            </a:r>
            <a:r>
              <a:rPr lang="el-GR" dirty="0" smtClean="0"/>
              <a:t>Ω</a:t>
            </a:r>
            <a:r>
              <a:rPr lang="en-US" dirty="0" smtClean="0"/>
              <a:t>,</a:t>
            </a:r>
            <a:r>
              <a:rPr lang="en-US" dirty="0"/>
              <a:t> </a:t>
            </a:r>
            <a:r>
              <a:rPr lang="en-US" dirty="0" smtClean="0"/>
              <a:t>4.7 </a:t>
            </a:r>
            <a:r>
              <a:rPr lang="en-US" dirty="0"/>
              <a:t>K</a:t>
            </a:r>
            <a:r>
              <a:rPr lang="el-GR" dirty="0" smtClean="0"/>
              <a:t>Ω</a:t>
            </a:r>
            <a:endParaRPr lang="en-US" dirty="0"/>
          </a:p>
          <a:p>
            <a:pPr algn="ctr"/>
            <a:endParaRPr lang="en-US" dirty="0"/>
          </a:p>
        </p:txBody>
      </p:sp>
      <p:cxnSp>
        <p:nvCxnSpPr>
          <p:cNvPr id="28" name="Straight Arrow Connector 27"/>
          <p:cNvCxnSpPr>
            <a:stCxn id="27" idx="1"/>
            <a:endCxn id="26" idx="0"/>
          </p:cNvCxnSpPr>
          <p:nvPr/>
        </p:nvCxnSpPr>
        <p:spPr>
          <a:xfrm flipH="1">
            <a:off x="5857043" y="3743061"/>
            <a:ext cx="125444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436014" y="4712365"/>
            <a:ext cx="870837" cy="369332"/>
          </a:xfrm>
          <a:prstGeom prst="rect">
            <a:avLst/>
          </a:prstGeom>
          <a:noFill/>
          <a:ln w="57150">
            <a:solidFill>
              <a:schemeClr val="accent2"/>
            </a:solidFill>
          </a:ln>
        </p:spPr>
        <p:txBody>
          <a:bodyPr wrap="square" rtlCol="0">
            <a:spAutoFit/>
          </a:bodyPr>
          <a:lstStyle/>
          <a:p>
            <a:pPr algn="ctr"/>
            <a:r>
              <a:rPr lang="en-US" dirty="0" smtClean="0"/>
              <a:t>10 K</a:t>
            </a:r>
            <a:r>
              <a:rPr lang="el-GR" dirty="0" smtClean="0"/>
              <a:t>Ω</a:t>
            </a:r>
            <a:endParaRPr lang="en-US" dirty="0"/>
          </a:p>
        </p:txBody>
      </p:sp>
      <p:cxnSp>
        <p:nvCxnSpPr>
          <p:cNvPr id="38" name="Straight Arrow Connector 37"/>
          <p:cNvCxnSpPr>
            <a:stCxn id="37" idx="1"/>
            <a:endCxn id="39" idx="3"/>
          </p:cNvCxnSpPr>
          <p:nvPr/>
        </p:nvCxnSpPr>
        <p:spPr>
          <a:xfrm flipH="1" flipV="1">
            <a:off x="4351035" y="4848097"/>
            <a:ext cx="3084979" cy="4893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3634930" y="4666440"/>
            <a:ext cx="716105" cy="3633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612179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59716" y="580278"/>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prstClr val="black"/>
                </a:solidFill>
                <a:latin typeface="Agency FB" panose="020B0503020202020204" pitchFamily="34" charset="0"/>
              </a:rPr>
              <a:t>Lab 9 DATA:</a:t>
            </a:r>
            <a:endParaRPr lang="en-US" dirty="0">
              <a:solidFill>
                <a:prstClr val="black"/>
              </a:solidFill>
              <a:latin typeface="Agency FB" panose="020B0503020202020204" pitchFamily="34" charset="0"/>
            </a:endParaRPr>
          </a:p>
        </p:txBody>
      </p:sp>
      <p:sp>
        <p:nvSpPr>
          <p:cNvPr id="5" name="Footer Placeholder 4"/>
          <p:cNvSpPr>
            <a:spLocks noGrp="1"/>
          </p:cNvSpPr>
          <p:nvPr>
            <p:ph type="ftr" sz="quarter" idx="11"/>
          </p:nvPr>
        </p:nvSpPr>
        <p:spPr/>
        <p:txBody>
          <a:bodyPr/>
          <a:lstStyle/>
          <a:p>
            <a:r>
              <a:rPr lang="en-US" smtClean="0">
                <a:solidFill>
                  <a:prstClr val="black"/>
                </a:solidFill>
              </a:rPr>
              <a:t>EECT 111-50c Lab Notebook</a:t>
            </a:r>
            <a:endParaRPr lang="en-US">
              <a:solidFill>
                <a:prstClr val="black"/>
              </a:solidFill>
            </a:endParaRPr>
          </a:p>
        </p:txBody>
      </p:sp>
      <p:sp>
        <p:nvSpPr>
          <p:cNvPr id="2" name="Slide Number Placeholder 1"/>
          <p:cNvSpPr>
            <a:spLocks noGrp="1"/>
          </p:cNvSpPr>
          <p:nvPr>
            <p:ph type="sldNum" sz="quarter" idx="12"/>
          </p:nvPr>
        </p:nvSpPr>
        <p:spPr/>
        <p:txBody>
          <a:bodyPr/>
          <a:lstStyle/>
          <a:p>
            <a:fld id="{02F5106F-FE9C-4CEA-B66C-F71DEFA97EDD}" type="slidenum">
              <a:rPr lang="en-US" smtClean="0">
                <a:solidFill>
                  <a:prstClr val="black"/>
                </a:solidFill>
              </a:rPr>
              <a:pPr/>
              <a:t>67</a:t>
            </a:fld>
            <a:endParaRPr lang="en-US">
              <a:solidFill>
                <a:prstClr val="black"/>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2480890294"/>
              </p:ext>
            </p:extLst>
          </p:nvPr>
        </p:nvGraphicFramePr>
        <p:xfrm>
          <a:off x="943232" y="1393551"/>
          <a:ext cx="3429000" cy="2752725"/>
        </p:xfrm>
        <a:graphic>
          <a:graphicData uri="http://schemas.openxmlformats.org/drawingml/2006/table">
            <a:tbl>
              <a:tblPr/>
              <a:tblGrid>
                <a:gridCol w="608473"/>
                <a:gridCol w="938063"/>
                <a:gridCol w="941232"/>
                <a:gridCol w="941232"/>
              </a:tblGrid>
              <a:tr h="200025">
                <a:tc>
                  <a:txBody>
                    <a:bodyPr/>
                    <a:lstStyle/>
                    <a:p>
                      <a:pPr algn="ctr" fontAlgn="b"/>
                      <a:r>
                        <a:rPr lang="en-US" sz="1100" b="1" i="0" u="none" strike="noStrike" dirty="0">
                          <a:solidFill>
                            <a:srgbClr val="000000"/>
                          </a:solidFill>
                          <a:effectLst/>
                          <a:latin typeface="Calibri" panose="020F0502020204030204" pitchFamily="34" charset="0"/>
                        </a:rPr>
                        <a:t>Resistor</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simulated in </a:t>
                      </a:r>
                      <a:r>
                        <a:rPr lang="el-GR" sz="1100" b="1" i="0" u="none" strike="noStrike">
                          <a:solidFill>
                            <a:srgbClr val="000000"/>
                          </a:solidFill>
                          <a:effectLst/>
                          <a:latin typeface="Calibri" panose="020F0502020204030204" pitchFamily="34" charset="0"/>
                        </a:rPr>
                        <a:t>Ω</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Measured in </a:t>
                      </a:r>
                      <a:r>
                        <a:rPr lang="el-GR" sz="1100" b="1" i="0" u="none" strike="noStrike">
                          <a:solidFill>
                            <a:srgbClr val="000000"/>
                          </a:solidFill>
                          <a:effectLst/>
                          <a:latin typeface="Calibri" panose="020F0502020204030204" pitchFamily="34" charset="0"/>
                        </a:rPr>
                        <a:t>Ω</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Calculated in </a:t>
                      </a:r>
                      <a:r>
                        <a:rPr lang="el-GR" sz="1100" b="1" i="0" u="none" strike="noStrike">
                          <a:solidFill>
                            <a:srgbClr val="000000"/>
                          </a:solidFill>
                          <a:effectLst/>
                          <a:latin typeface="Calibri" panose="020F0502020204030204" pitchFamily="34" charset="0"/>
                        </a:rPr>
                        <a:t>Ω</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r>
              <a:tr h="190500">
                <a:tc>
                  <a:txBody>
                    <a:bodyPr/>
                    <a:lstStyle/>
                    <a:p>
                      <a:pPr algn="ctr" fontAlgn="b"/>
                      <a:r>
                        <a:rPr lang="en-US" sz="1100" b="1" i="0" u="none" strike="noStrike">
                          <a:solidFill>
                            <a:srgbClr val="000000"/>
                          </a:solidFill>
                          <a:effectLst/>
                          <a:latin typeface="Calibri" panose="020F0502020204030204" pitchFamily="34" charset="0"/>
                        </a:rPr>
                        <a:t>R1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dirty="0">
                          <a:solidFill>
                            <a:srgbClr val="000000"/>
                          </a:solidFill>
                          <a:effectLst/>
                          <a:latin typeface="Calibri" panose="020F0502020204030204" pitchFamily="34" charset="0"/>
                        </a:rPr>
                        <a:t>470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463.64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470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b"/>
                      <a:r>
                        <a:rPr lang="en-US" sz="1100" b="1" i="0" u="none" strike="noStrike">
                          <a:solidFill>
                            <a:srgbClr val="000000"/>
                          </a:solidFill>
                          <a:effectLst/>
                          <a:latin typeface="Calibri" panose="020F0502020204030204" pitchFamily="34" charset="0"/>
                        </a:rPr>
                        <a:t>R2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470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455.5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470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ctr" fontAlgn="b"/>
                      <a:r>
                        <a:rPr lang="en-US" sz="1100" b="1" i="0" u="none" strike="noStrike">
                          <a:solidFill>
                            <a:srgbClr val="000000"/>
                          </a:solidFill>
                          <a:effectLst/>
                          <a:latin typeface="Calibri" panose="020F0502020204030204" pitchFamily="34" charset="0"/>
                        </a:rPr>
                        <a:t>R3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1000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981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1000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ctr" fontAlgn="b"/>
                      <a:r>
                        <a:rPr lang="en-US" sz="1100" b="1" i="0" u="none" strike="noStrike">
                          <a:solidFill>
                            <a:srgbClr val="000000"/>
                          </a:solidFill>
                          <a:effectLst/>
                          <a:latin typeface="Calibri" panose="020F0502020204030204" pitchFamily="34" charset="0"/>
                        </a:rPr>
                        <a:t>R4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1000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983.5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1000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b"/>
                      <a:r>
                        <a:rPr lang="en-US" sz="1100" b="1" i="0" u="none" strike="noStrike">
                          <a:solidFill>
                            <a:srgbClr val="000000"/>
                          </a:solidFill>
                          <a:effectLst/>
                          <a:latin typeface="Calibri" panose="020F0502020204030204" pitchFamily="34" charset="0"/>
                        </a:rPr>
                        <a:t>R5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2200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2163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2200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b"/>
                      <a:r>
                        <a:rPr lang="en-US" sz="1100" b="1" i="0" u="none" strike="noStrike">
                          <a:solidFill>
                            <a:srgbClr val="000000"/>
                          </a:solidFill>
                          <a:effectLst/>
                          <a:latin typeface="Calibri" panose="020F0502020204030204" pitchFamily="34" charset="0"/>
                        </a:rPr>
                        <a:t>R6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3300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3248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3300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b"/>
                      <a:r>
                        <a:rPr lang="en-US" sz="1100" b="1" i="0" u="none" strike="noStrike">
                          <a:solidFill>
                            <a:srgbClr val="000000"/>
                          </a:solidFill>
                          <a:effectLst/>
                          <a:latin typeface="Calibri" panose="020F0502020204030204" pitchFamily="34" charset="0"/>
                        </a:rPr>
                        <a:t>R7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4700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4643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4700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ctr" fontAlgn="b"/>
                      <a:r>
                        <a:rPr lang="en-US" sz="1100" b="1" i="0" u="none" strike="noStrike">
                          <a:solidFill>
                            <a:srgbClr val="000000"/>
                          </a:solidFill>
                          <a:effectLst/>
                          <a:latin typeface="Calibri" panose="020F0502020204030204" pitchFamily="34" charset="0"/>
                        </a:rPr>
                        <a:t>R8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10000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9575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10000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025">
                <a:tc>
                  <a:txBody>
                    <a:bodyPr/>
                    <a:lstStyle/>
                    <a:p>
                      <a:pPr algn="ctr" fontAlgn="b"/>
                      <a:r>
                        <a:rPr lang="en-US" sz="1100" b="1" i="0" u="none" strike="noStrike">
                          <a:solidFill>
                            <a:srgbClr val="000000"/>
                          </a:solidFill>
                          <a:effectLst/>
                          <a:latin typeface="Calibri" panose="020F0502020204030204" pitchFamily="34" charset="0"/>
                        </a:rPr>
                        <a:t>R34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500.00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200025">
                <a:tc>
                  <a:txBody>
                    <a:bodyPr/>
                    <a:lstStyle/>
                    <a:p>
                      <a:pPr algn="ctr" fontAlgn="b"/>
                      <a:r>
                        <a:rPr lang="en-US" sz="1100" b="1" i="0" u="none" strike="noStrike">
                          <a:solidFill>
                            <a:srgbClr val="000000"/>
                          </a:solidFill>
                          <a:effectLst/>
                          <a:latin typeface="Calibri" panose="020F0502020204030204" pitchFamily="34" charset="0"/>
                        </a:rPr>
                        <a:t>R567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1030.56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200025">
                <a:tc>
                  <a:txBody>
                    <a:bodyPr/>
                    <a:lstStyle/>
                    <a:p>
                      <a:pPr algn="ctr" fontAlgn="b"/>
                      <a:r>
                        <a:rPr lang="en-US" sz="1100" b="1" i="0" u="none" strike="noStrike">
                          <a:solidFill>
                            <a:srgbClr val="000000"/>
                          </a:solidFill>
                          <a:effectLst/>
                          <a:latin typeface="Calibri" panose="020F0502020204030204" pitchFamily="34" charset="0"/>
                        </a:rPr>
                        <a:t>R345678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11530.56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200025">
                <a:tc>
                  <a:txBody>
                    <a:bodyPr/>
                    <a:lstStyle/>
                    <a:p>
                      <a:pPr algn="ctr" fontAlgn="b"/>
                      <a:r>
                        <a:rPr lang="en-US" sz="1100" b="1" i="0" u="none" strike="noStrike">
                          <a:solidFill>
                            <a:srgbClr val="000000"/>
                          </a:solidFill>
                          <a:effectLst/>
                          <a:latin typeface="Calibri" panose="020F0502020204030204" pitchFamily="34" charset="0"/>
                        </a:rPr>
                        <a:t>R2345678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451.59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200025">
                <a:tc>
                  <a:txBody>
                    <a:bodyPr/>
                    <a:lstStyle/>
                    <a:p>
                      <a:pPr algn="ctr" fontAlgn="b"/>
                      <a:r>
                        <a:rPr lang="en-US" sz="1100" b="1" i="0" u="none" strike="noStrike">
                          <a:solidFill>
                            <a:srgbClr val="000000"/>
                          </a:solidFill>
                          <a:effectLst/>
                          <a:latin typeface="Calibri" panose="020F0502020204030204" pitchFamily="34" charset="0"/>
                        </a:rPr>
                        <a:t>RT</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921.59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337215697"/>
              </p:ext>
            </p:extLst>
          </p:nvPr>
        </p:nvGraphicFramePr>
        <p:xfrm>
          <a:off x="5286633" y="1401788"/>
          <a:ext cx="4457700" cy="1752600"/>
        </p:xfrm>
        <a:graphic>
          <a:graphicData uri="http://schemas.openxmlformats.org/drawingml/2006/table">
            <a:tbl>
              <a:tblPr/>
              <a:tblGrid>
                <a:gridCol w="508000"/>
                <a:gridCol w="939800"/>
                <a:gridCol w="939800"/>
                <a:gridCol w="698500"/>
                <a:gridCol w="1371600"/>
              </a:tblGrid>
              <a:tr h="200025">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simulated in </a:t>
                      </a:r>
                      <a:r>
                        <a:rPr lang="el-GR" sz="1100" b="1" i="0" u="none" strike="noStrike" dirty="0">
                          <a:solidFill>
                            <a:srgbClr val="000000"/>
                          </a:solidFill>
                          <a:effectLst/>
                          <a:latin typeface="Calibri" panose="020F0502020204030204" pitchFamily="34" charset="0"/>
                        </a:rPr>
                        <a:t>Ω</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Measured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Calculated</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r>
              <a:tr h="190500">
                <a:tc>
                  <a:txBody>
                    <a:bodyPr/>
                    <a:lstStyle/>
                    <a:p>
                      <a:pPr algn="ctr" fontAlgn="b"/>
                      <a:r>
                        <a:rPr lang="en-US" sz="1100" b="1" i="0" u="none" strike="noStrike">
                          <a:solidFill>
                            <a:srgbClr val="000000"/>
                          </a:solidFill>
                          <a:effectLst/>
                          <a:latin typeface="Calibri" panose="020F0502020204030204" pitchFamily="34" charset="0"/>
                        </a:rPr>
                        <a:t>V1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V</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9.002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9</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b"/>
                      <a:r>
                        <a:rPr lang="en-US" sz="1100" b="1" i="0" u="none" strike="noStrike">
                          <a:solidFill>
                            <a:srgbClr val="000000"/>
                          </a:solidFill>
                          <a:effectLst/>
                          <a:latin typeface="Calibri" panose="020F0502020204030204" pitchFamily="34" charset="0"/>
                        </a:rPr>
                        <a:t>IT</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mA</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9.856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9.768</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ctr" fontAlgn="b"/>
                      <a:r>
                        <a:rPr lang="en-US" sz="1100" b="1" i="0" u="none" strike="noStrike">
                          <a:solidFill>
                            <a:srgbClr val="000000"/>
                          </a:solidFill>
                          <a:effectLst/>
                          <a:latin typeface="Calibri" panose="020F0502020204030204" pitchFamily="34" charset="0"/>
                        </a:rPr>
                        <a:t>VA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V</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4.36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4.473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ctr" fontAlgn="b"/>
                      <a:r>
                        <a:rPr lang="en-US" sz="1100" b="1" i="0" u="none" strike="noStrike">
                          <a:solidFill>
                            <a:srgbClr val="000000"/>
                          </a:solidFill>
                          <a:effectLst/>
                          <a:latin typeface="Calibri" panose="020F0502020204030204" pitchFamily="34" charset="0"/>
                        </a:rPr>
                        <a:t>VB</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V</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4.172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4.279</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b"/>
                      <a:r>
                        <a:rPr lang="en-US" sz="1100" b="1" i="0" u="none" strike="noStrike">
                          <a:solidFill>
                            <a:srgbClr val="000000"/>
                          </a:solidFill>
                          <a:effectLst/>
                          <a:latin typeface="Calibri" panose="020F0502020204030204" pitchFamily="34" charset="0"/>
                        </a:rPr>
                        <a:t>VC</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V</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3.778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3.879</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b"/>
                      <a:r>
                        <a:rPr lang="en-US" sz="1100" b="1" i="0" u="none" strike="noStrike">
                          <a:solidFill>
                            <a:srgbClr val="000000"/>
                          </a:solidFill>
                          <a:effectLst/>
                          <a:latin typeface="Calibri" panose="020F0502020204030204" pitchFamily="34" charset="0"/>
                        </a:rPr>
                        <a:t>I345678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mA</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0.38794481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b"/>
                      <a:r>
                        <a:rPr lang="en-US" sz="1100" b="1" i="0" u="none" strike="noStrike">
                          <a:solidFill>
                            <a:srgbClr val="000000"/>
                          </a:solidFill>
                          <a:effectLst/>
                          <a:latin typeface="Calibri" panose="020F0502020204030204" pitchFamily="34" charset="0"/>
                        </a:rPr>
                        <a:t>Vadj=</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V</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r>
              <a:tr h="200025">
                <a:tc>
                  <a:txBody>
                    <a:bodyPr/>
                    <a:lstStyle/>
                    <a:p>
                      <a:pPr algn="ctr" fontAlgn="b"/>
                      <a:r>
                        <a:rPr lang="en-US" sz="1100" b="1" i="0" u="none" strike="noStrike">
                          <a:solidFill>
                            <a:srgbClr val="000000"/>
                          </a:solidFill>
                          <a:effectLst/>
                          <a:latin typeface="Calibri" panose="020F0502020204030204" pitchFamily="34" charset="0"/>
                        </a:rPr>
                        <a:t>Vs=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V</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644512937"/>
              </p:ext>
            </p:extLst>
          </p:nvPr>
        </p:nvGraphicFramePr>
        <p:xfrm>
          <a:off x="5311346" y="3451655"/>
          <a:ext cx="4381500" cy="2517346"/>
        </p:xfrm>
        <a:graphic>
          <a:graphicData uri="http://schemas.openxmlformats.org/drawingml/2006/table">
            <a:tbl>
              <a:tblPr/>
              <a:tblGrid>
                <a:gridCol w="1371600"/>
                <a:gridCol w="800100"/>
                <a:gridCol w="139700"/>
                <a:gridCol w="800100"/>
                <a:gridCol w="279400"/>
                <a:gridCol w="139700"/>
                <a:gridCol w="571500"/>
                <a:gridCol w="279400"/>
              </a:tblGrid>
              <a:tr h="219916">
                <a:tc>
                  <a:txBody>
                    <a:bodyPr/>
                    <a:lstStyle/>
                    <a:p>
                      <a:pPr algn="ctr" fontAlgn="b"/>
                      <a:r>
                        <a:rPr lang="en-US" sz="1100" b="1" i="0" u="none" strike="noStrike" dirty="0">
                          <a:solidFill>
                            <a:srgbClr val="000000"/>
                          </a:solidFill>
                          <a:effectLst/>
                          <a:latin typeface="Calibri" panose="020F0502020204030204" pitchFamily="34" charset="0"/>
                        </a:rPr>
                        <a:t>Steps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Calculation</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r>
              <a:tr h="190500">
                <a:tc>
                  <a:txBody>
                    <a:bodyPr/>
                    <a:lstStyle/>
                    <a:p>
                      <a:pPr algn="ctr" fontAlgn="b"/>
                      <a:r>
                        <a:rPr lang="en-US" sz="1100" b="1" i="0" u="none" strike="noStrike">
                          <a:solidFill>
                            <a:srgbClr val="000000"/>
                          </a:solidFill>
                          <a:effectLst/>
                          <a:latin typeface="Calibri" panose="020F0502020204030204" pitchFamily="34" charset="0"/>
                        </a:rPr>
                        <a:t>V*(R99/(R1+R99)</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r>
              <a:tr h="190500">
                <a:tc>
                  <a:txBody>
                    <a:bodyPr/>
                    <a:lstStyle/>
                    <a:p>
                      <a:pPr algn="ctr" fontAlgn="b"/>
                      <a:r>
                        <a:rPr lang="en-US" sz="1100" b="1" i="0" u="none" strike="noStrike">
                          <a:solidFill>
                            <a:srgbClr val="000000"/>
                          </a:solidFill>
                          <a:effectLst/>
                          <a:latin typeface="Calibri" panose="020F0502020204030204" pitchFamily="34" charset="0"/>
                        </a:rPr>
                        <a:t>R99=4.5R2</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r>
              <a:tr h="200025">
                <a:tc>
                  <a:txBody>
                    <a:bodyPr/>
                    <a:lstStyle/>
                    <a:p>
                      <a:pPr algn="ctr" fontAlgn="b"/>
                      <a:r>
                        <a:rPr lang="en-US" sz="1100" b="1" i="0" u="none" strike="noStrike">
                          <a:solidFill>
                            <a:srgbClr val="000000"/>
                          </a:solidFill>
                          <a:effectLst/>
                          <a:latin typeface="Calibri" panose="020F0502020204030204" pitchFamily="34" charset="0"/>
                        </a:rPr>
                        <a:t>R99=R2llR</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r>
              <a:tr h="200025">
                <a:tc>
                  <a:txBody>
                    <a:bodyPr/>
                    <a:lstStyle/>
                    <a:p>
                      <a:pPr algn="ctr" fontAlgn="b"/>
                      <a:r>
                        <a:rPr lang="en-US" sz="1100" b="1" i="0" u="none" strike="noStrike">
                          <a:solidFill>
                            <a:srgbClr val="000000"/>
                          </a:solidFill>
                          <a:effectLst/>
                          <a:latin typeface="Calibri" panose="020F0502020204030204" pitchFamily="34" charset="0"/>
                        </a:rPr>
                        <a:t>(R99/(A3+R99))*9=4.5</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R99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470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r>
              <a:tr h="190500">
                <a:tc>
                  <a:txBody>
                    <a:bodyPr/>
                    <a:lstStyle/>
                    <a:p>
                      <a:pPr algn="ctr" fontAlgn="b"/>
                      <a:r>
                        <a:rPr lang="en-US" sz="1100" b="1" i="0" u="none" strike="noStrike">
                          <a:solidFill>
                            <a:srgbClr val="000000"/>
                          </a:solidFill>
                          <a:effectLst/>
                          <a:latin typeface="Calibri" panose="020F0502020204030204" pitchFamily="34" charset="0"/>
                        </a:rPr>
                        <a:t>470=R2llE13</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r>
              <a:tr h="190500">
                <a:tc>
                  <a:txBody>
                    <a:bodyPr/>
                    <a:lstStyle/>
                    <a:p>
                      <a:pPr algn="ctr" fontAlgn="b"/>
                      <a:r>
                        <a:rPr lang="en-US" sz="1100" b="1" i="0" u="none" strike="noStrike">
                          <a:solidFill>
                            <a:srgbClr val="000000"/>
                          </a:solidFill>
                          <a:effectLst/>
                          <a:latin typeface="Calibri" panose="020F0502020204030204" pitchFamily="34" charset="0"/>
                        </a:rPr>
                        <a:t>470=1/((1/R2)+(1/E13)</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r>
              <a:tr h="190500">
                <a:tc>
                  <a:txBody>
                    <a:bodyPr/>
                    <a:lstStyle/>
                    <a:p>
                      <a:pPr algn="ctr" fontAlgn="b"/>
                      <a:r>
                        <a:rPr lang="en-US" sz="1100" b="1" i="0" u="none" strike="noStrike">
                          <a:solidFill>
                            <a:srgbClr val="000000"/>
                          </a:solidFill>
                          <a:effectLst/>
                          <a:latin typeface="Calibri" panose="020F0502020204030204" pitchFamily="34" charset="0"/>
                        </a:rPr>
                        <a:t>470=E13R2/(E13+R2)</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r>
              <a:tr h="200025">
                <a:tc>
                  <a:txBody>
                    <a:bodyPr/>
                    <a:lstStyle/>
                    <a:p>
                      <a:pPr algn="ctr" fontAlgn="b"/>
                      <a:r>
                        <a:rPr lang="en-US" sz="1100" b="1" i="0" u="none" strike="noStrike">
                          <a:solidFill>
                            <a:srgbClr val="000000"/>
                          </a:solidFill>
                          <a:effectLst/>
                          <a:latin typeface="Calibri" panose="020F0502020204030204" pitchFamily="34" charset="0"/>
                        </a:rPr>
                        <a:t>470*(E13+R2)=E13R2</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r>
              <a:tr h="200025">
                <a:tc>
                  <a:txBody>
                    <a:bodyPr/>
                    <a:lstStyle/>
                    <a:p>
                      <a:pPr algn="ctr" fontAlgn="b"/>
                      <a:r>
                        <a:rPr lang="en-US" sz="1100" b="1" i="0" u="none" strike="noStrike">
                          <a:solidFill>
                            <a:srgbClr val="000000"/>
                          </a:solidFill>
                          <a:effectLst/>
                          <a:latin typeface="Calibri" panose="020F0502020204030204" pitchFamily="34" charset="0"/>
                        </a:rPr>
                        <a:t>470*E13+470R2=E13R2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a:solidFill>
                            <a:srgbClr val="000000"/>
                          </a:solidFill>
                          <a:effectLst/>
                          <a:latin typeface="Calibri" panose="020F0502020204030204" pitchFamily="34" charset="0"/>
                        </a:rPr>
                        <a:t>5419365.449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1" i="0" u="none" strike="noStrike">
                          <a:solidFill>
                            <a:srgbClr val="000000"/>
                          </a:solidFill>
                          <a:effectLst/>
                          <a:latin typeface="Calibri" panose="020F0502020204030204" pitchFamily="34" charset="0"/>
                        </a:rPr>
                        <a:t>+</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470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xR2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11530.56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xR2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5419365.449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11060.56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1" i="0" u="none" strike="noStrike">
                          <a:solidFill>
                            <a:srgbClr val="000000"/>
                          </a:solidFill>
                          <a:effectLst/>
                          <a:latin typeface="Calibri" panose="020F0502020204030204" pitchFamily="34" charset="0"/>
                        </a:rPr>
                        <a:t>xR2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R2 ADJ</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489.9718554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r>
            </a:tbl>
          </a:graphicData>
        </a:graphic>
      </p:graphicFrame>
    </p:spTree>
    <p:extLst>
      <p:ext uri="{BB962C8B-B14F-4D97-AF65-F5344CB8AC3E}">
        <p14:creationId xmlns:p14="http://schemas.microsoft.com/office/powerpoint/2010/main" val="135515643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solidFill>
                  <a:prstClr val="white">
                    <a:tint val="75000"/>
                  </a:prstClr>
                </a:solidFill>
              </a:rPr>
              <a:t>EECT 111-50c Lab Notebook</a:t>
            </a:r>
            <a:endParaRPr lang="en-US">
              <a:solidFill>
                <a:prstClr val="white">
                  <a:tint val="75000"/>
                </a:prstClr>
              </a:solidFill>
            </a:endParaRPr>
          </a:p>
        </p:txBody>
      </p:sp>
      <p:sp>
        <p:nvSpPr>
          <p:cNvPr id="5" name="Content Placeholder 2"/>
          <p:cNvSpPr txBox="1">
            <a:spLocks/>
          </p:cNvSpPr>
          <p:nvPr/>
        </p:nvSpPr>
        <p:spPr>
          <a:xfrm>
            <a:off x="884574" y="1562012"/>
            <a:ext cx="8503920" cy="2675746"/>
          </a:xfrm>
          <a:prstGeom prst="rect">
            <a:avLst/>
          </a:prstGeom>
          <a:ln w="22225">
            <a:noFill/>
          </a:ln>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Clr>
                <a:srgbClr val="90C226"/>
              </a:buClr>
              <a:buFont typeface="Wingdings" panose="05000000000000000000" pitchFamily="2" charset="2"/>
              <a:buChar char="Ø"/>
            </a:pPr>
            <a:r>
              <a:rPr lang="en-US" sz="2000" dirty="0" smtClean="0">
                <a:solidFill>
                  <a:schemeClr val="tx1"/>
                </a:solidFill>
              </a:rPr>
              <a:t>Once </a:t>
            </a:r>
            <a:r>
              <a:rPr lang="en-US" sz="2000" dirty="0">
                <a:solidFill>
                  <a:schemeClr val="tx1"/>
                </a:solidFill>
              </a:rPr>
              <a:t>the equivalent resistance is found for a parallel resistors the equivalent resistance can then be added with other resistors in either series or parallel</a:t>
            </a:r>
            <a:r>
              <a:rPr lang="en-US" sz="2000" dirty="0" smtClean="0">
                <a:solidFill>
                  <a:schemeClr val="tx1"/>
                </a:solidFill>
              </a:rPr>
              <a:t>.</a:t>
            </a:r>
          </a:p>
          <a:p>
            <a:pPr>
              <a:buClr>
                <a:srgbClr val="90C226"/>
              </a:buClr>
              <a:buFont typeface="Wingdings" panose="05000000000000000000" pitchFamily="2" charset="2"/>
              <a:buChar char="Ø"/>
            </a:pPr>
            <a:r>
              <a:rPr lang="en-US" sz="2000" dirty="0" smtClean="0">
                <a:solidFill>
                  <a:schemeClr val="tx1"/>
                </a:solidFill>
              </a:rPr>
              <a:t>Using a voltage divider the adjusted resistance was easier to achieve. The divider was set at the first resistor (470 ohms) [R1] and used the sum of the two large parallel branches (R2).</a:t>
            </a:r>
            <a:endParaRPr lang="en-US" sz="2000" dirty="0">
              <a:solidFill>
                <a:schemeClr val="tx1"/>
              </a:solidFill>
            </a:endParaRPr>
          </a:p>
          <a:p>
            <a:pPr>
              <a:buClr>
                <a:srgbClr val="90C226"/>
              </a:buClr>
              <a:buFont typeface="Wingdings" panose="05000000000000000000" pitchFamily="2" charset="2"/>
              <a:buChar char="Ø"/>
            </a:pPr>
            <a:endParaRPr lang="en-US" sz="2000" dirty="0" smtClean="0">
              <a:solidFill>
                <a:schemeClr val="tx1"/>
              </a:solidFill>
            </a:endParaRPr>
          </a:p>
        </p:txBody>
      </p:sp>
      <p:sp>
        <p:nvSpPr>
          <p:cNvPr id="4" name="Slide Number Placeholder 3"/>
          <p:cNvSpPr>
            <a:spLocks noGrp="1"/>
          </p:cNvSpPr>
          <p:nvPr>
            <p:ph type="sldNum" sz="quarter" idx="12"/>
          </p:nvPr>
        </p:nvSpPr>
        <p:spPr/>
        <p:txBody>
          <a:bodyPr/>
          <a:lstStyle/>
          <a:p>
            <a:fld id="{02F5106F-FE9C-4CEA-B66C-F71DEFA97EDD}" type="slidenum">
              <a:rPr lang="en-US" smtClean="0">
                <a:solidFill>
                  <a:srgbClr val="90C226"/>
                </a:solidFill>
              </a:rPr>
              <a:pPr/>
              <a:t>68</a:t>
            </a:fld>
            <a:endParaRPr lang="en-US">
              <a:solidFill>
                <a:srgbClr val="90C226"/>
              </a:solidFill>
            </a:endParaRPr>
          </a:p>
        </p:txBody>
      </p:sp>
      <p:sp>
        <p:nvSpPr>
          <p:cNvPr id="7" name="Title 1"/>
          <p:cNvSpPr txBox="1">
            <a:spLocks/>
          </p:cNvSpPr>
          <p:nvPr/>
        </p:nvSpPr>
        <p:spPr>
          <a:xfrm>
            <a:off x="838200" y="241212"/>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rgbClr val="90C226"/>
                </a:solidFill>
              </a:rPr>
              <a:t>Lab </a:t>
            </a:r>
            <a:r>
              <a:rPr lang="en-US" dirty="0">
                <a:solidFill>
                  <a:srgbClr val="90C226"/>
                </a:solidFill>
              </a:rPr>
              <a:t>9</a:t>
            </a:r>
            <a:r>
              <a:rPr lang="en-US" dirty="0" smtClean="0">
                <a:solidFill>
                  <a:srgbClr val="90C226"/>
                </a:solidFill>
              </a:rPr>
              <a:t> – Series/Parallel Resistors, Observations</a:t>
            </a:r>
            <a:endParaRPr lang="en-US" dirty="0">
              <a:solidFill>
                <a:srgbClr val="90C226"/>
              </a:solidFill>
            </a:endParaRPr>
          </a:p>
        </p:txBody>
      </p:sp>
      <mc:AlternateContent xmlns:mc="http://schemas.openxmlformats.org/markup-compatibility/2006" xmlns:a14="http://schemas.microsoft.com/office/drawing/2010/main">
        <mc:Choice Requires="a14">
          <p:sp>
            <p:nvSpPr>
              <p:cNvPr id="2" name="TextBox 1"/>
              <p:cNvSpPr txBox="1"/>
              <p:nvPr/>
            </p:nvSpPr>
            <p:spPr>
              <a:xfrm>
                <a:off x="3536577" y="3926583"/>
                <a:ext cx="3039035" cy="62235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4.5</m:t>
                      </m:r>
                      <m:r>
                        <a:rPr lang="en-US" b="0" i="1" smtClean="0">
                          <a:latin typeface="Cambria Math" panose="02040503050406030204" pitchFamily="18" charset="0"/>
                        </a:rPr>
                        <m:t>𝑉</m:t>
                      </m:r>
                      <m:r>
                        <a:rPr lang="en-US" b="0" i="1" smtClean="0">
                          <a:latin typeface="Cambria Math" panose="02040503050406030204" pitchFamily="18" charset="0"/>
                        </a:rPr>
                        <m:t>=</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1</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2</m:t>
                                  </m:r>
                                </m:sub>
                              </m:sSub>
                            </m:den>
                          </m:f>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1</m:t>
                          </m:r>
                        </m:sub>
                      </m:sSub>
                    </m:oMath>
                  </m:oMathPara>
                </a14:m>
                <a:endParaRPr 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3536577" y="3926583"/>
                <a:ext cx="3039035" cy="622350"/>
              </a:xfrm>
              <a:prstGeom prst="rect">
                <a:avLst/>
              </a:prstGeom>
              <a:blipFill rotWithShape="0">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1223227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solidFill>
                  <a:prstClr val="white">
                    <a:tint val="75000"/>
                  </a:prstClr>
                </a:solidFill>
              </a:rPr>
              <a:t>EECT 111-50c Lab Notebook</a:t>
            </a:r>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02F5106F-FE9C-4CEA-B66C-F71DEFA97EDD}" type="slidenum">
              <a:rPr lang="en-US" smtClean="0">
                <a:solidFill>
                  <a:srgbClr val="90C226"/>
                </a:solidFill>
              </a:rPr>
              <a:pPr/>
              <a:t>69</a:t>
            </a:fld>
            <a:endParaRPr lang="en-US">
              <a:solidFill>
                <a:srgbClr val="90C226"/>
              </a:solidFill>
            </a:endParaRPr>
          </a:p>
        </p:txBody>
      </p:sp>
      <p:sp>
        <p:nvSpPr>
          <p:cNvPr id="6" name="Content Placeholder 2"/>
          <p:cNvSpPr txBox="1">
            <a:spLocks/>
          </p:cNvSpPr>
          <p:nvPr/>
        </p:nvSpPr>
        <p:spPr>
          <a:xfrm>
            <a:off x="723707" y="2285303"/>
            <a:ext cx="9071081" cy="1735368"/>
          </a:xfrm>
          <a:prstGeom prst="rect">
            <a:avLst/>
          </a:prstGeom>
          <a:ln w="22225">
            <a:noFill/>
          </a:ln>
        </p:spPr>
        <p:txBody>
          <a:bodyPr vert="horz">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a:buClr>
                <a:srgbClr val="90C226"/>
              </a:buClr>
              <a:buFont typeface="Wingdings" panose="05000000000000000000" pitchFamily="2" charset="2"/>
              <a:buChar char="v"/>
            </a:pPr>
            <a:r>
              <a:rPr lang="en-US" dirty="0" smtClean="0">
                <a:solidFill>
                  <a:prstClr val="white"/>
                </a:solidFill>
              </a:rPr>
              <a:t> </a:t>
            </a:r>
            <a:r>
              <a:rPr lang="en-US" dirty="0"/>
              <a:t>The </a:t>
            </a:r>
            <a:r>
              <a:rPr lang="en-US" dirty="0" smtClean="0"/>
              <a:t>simulation results and </a:t>
            </a:r>
            <a:r>
              <a:rPr lang="en-US" dirty="0"/>
              <a:t>calculations </a:t>
            </a:r>
            <a:r>
              <a:rPr lang="en-US" dirty="0" smtClean="0"/>
              <a:t>Matched the Data gathered in the lab.</a:t>
            </a:r>
            <a:endParaRPr lang="en-US" dirty="0"/>
          </a:p>
        </p:txBody>
      </p:sp>
      <p:sp>
        <p:nvSpPr>
          <p:cNvPr id="8" name="Title 1"/>
          <p:cNvSpPr txBox="1">
            <a:spLocks/>
          </p:cNvSpPr>
          <p:nvPr/>
        </p:nvSpPr>
        <p:spPr>
          <a:xfrm>
            <a:off x="838200" y="241212"/>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rgbClr val="90C226"/>
                </a:solidFill>
              </a:rPr>
              <a:t>Lab </a:t>
            </a:r>
            <a:r>
              <a:rPr lang="en-US" dirty="0">
                <a:solidFill>
                  <a:srgbClr val="90C226"/>
                </a:solidFill>
              </a:rPr>
              <a:t>9</a:t>
            </a:r>
            <a:r>
              <a:rPr lang="en-US" dirty="0" smtClean="0">
                <a:solidFill>
                  <a:srgbClr val="90C226"/>
                </a:solidFill>
              </a:rPr>
              <a:t> – Series/Parallel Resistors, Conclusion</a:t>
            </a:r>
            <a:endParaRPr lang="en-US" dirty="0">
              <a:solidFill>
                <a:srgbClr val="90C226"/>
              </a:solidFill>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5444" t="9772" b="13567"/>
          <a:stretch/>
        </p:blipFill>
        <p:spPr>
          <a:xfrm>
            <a:off x="3267636" y="3223683"/>
            <a:ext cx="5002306" cy="3112719"/>
          </a:xfrm>
          <a:prstGeom prst="rect">
            <a:avLst/>
          </a:prstGeom>
        </p:spPr>
      </p:pic>
    </p:spTree>
    <p:extLst>
      <p:ext uri="{BB962C8B-B14F-4D97-AF65-F5344CB8AC3E}">
        <p14:creationId xmlns:p14="http://schemas.microsoft.com/office/powerpoint/2010/main" val="24513114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29"/>
            <a:ext cx="10515600" cy="1325563"/>
          </a:xfrm>
        </p:spPr>
        <p:txBody>
          <a:bodyPr/>
          <a:lstStyle/>
          <a:p>
            <a:r>
              <a:rPr lang="en-US" dirty="0" smtClean="0"/>
              <a:t>Graph of Resistor Measurements</a:t>
            </a:r>
            <a:endParaRPr lang="en-US"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941843"/>
            <a:ext cx="10515600" cy="5030158"/>
          </a:xfrm>
        </p:spPr>
      </p:pic>
      <p:sp>
        <p:nvSpPr>
          <p:cNvPr id="3" name="Footer Placeholder 2"/>
          <p:cNvSpPr>
            <a:spLocks noGrp="1"/>
          </p:cNvSpPr>
          <p:nvPr>
            <p:ph type="ftr" sz="quarter" idx="11"/>
          </p:nvPr>
        </p:nvSpPr>
        <p:spPr/>
        <p:txBody>
          <a:bodyPr/>
          <a:lstStyle/>
          <a:p>
            <a:r>
              <a:rPr lang="en-US" smtClean="0"/>
              <a:t>EECT 111-50c Lab Notebook</a:t>
            </a:r>
            <a:endParaRPr lang="en-US"/>
          </a:p>
        </p:txBody>
      </p:sp>
      <p:sp>
        <p:nvSpPr>
          <p:cNvPr id="4" name="Slide Number Placeholder 3"/>
          <p:cNvSpPr>
            <a:spLocks noGrp="1"/>
          </p:cNvSpPr>
          <p:nvPr>
            <p:ph type="sldNum" sz="quarter" idx="12"/>
          </p:nvPr>
        </p:nvSpPr>
        <p:spPr/>
        <p:txBody>
          <a:bodyPr/>
          <a:lstStyle/>
          <a:p>
            <a:fld id="{02F5106F-FE9C-4CEA-B66C-F71DEFA97EDD}" type="slidenum">
              <a:rPr lang="en-US" smtClean="0"/>
              <a:t>7</a:t>
            </a:fld>
            <a:endParaRPr lang="en-US"/>
          </a:p>
        </p:txBody>
      </p:sp>
    </p:spTree>
    <p:extLst>
      <p:ext uri="{BB962C8B-B14F-4D97-AF65-F5344CB8AC3E}">
        <p14:creationId xmlns:p14="http://schemas.microsoft.com/office/powerpoint/2010/main" val="99528813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9868" y="2404531"/>
            <a:ext cx="9821333" cy="1646302"/>
          </a:xfrm>
        </p:spPr>
        <p:txBody>
          <a:bodyPr/>
          <a:lstStyle/>
          <a:p>
            <a:pPr algn="ctr"/>
            <a:r>
              <a:rPr lang="en-US" dirty="0" smtClean="0">
                <a:latin typeface="OCR A Extended" panose="02010509020102010303" pitchFamily="50" charset="0"/>
              </a:rPr>
              <a:t>LAB 10: Series/Parallel Capacitors</a:t>
            </a:r>
            <a:endParaRPr lang="en-US" dirty="0">
              <a:latin typeface="OCR A Extended" panose="02010509020102010303" pitchFamily="50" charset="0"/>
            </a:endParaRPr>
          </a:p>
        </p:txBody>
      </p:sp>
      <p:sp>
        <p:nvSpPr>
          <p:cNvPr id="6" name="Subtitle 2"/>
          <p:cNvSpPr>
            <a:spLocks noGrp="1"/>
          </p:cNvSpPr>
          <p:nvPr>
            <p:ph type="subTitle" idx="1"/>
          </p:nvPr>
        </p:nvSpPr>
        <p:spPr>
          <a:xfrm>
            <a:off x="1507067" y="4050833"/>
            <a:ext cx="7766936" cy="1457082"/>
          </a:xfrm>
        </p:spPr>
        <p:txBody>
          <a:bodyPr>
            <a:normAutofit fontScale="77500" lnSpcReduction="20000"/>
          </a:bodyPr>
          <a:lstStyle/>
          <a:p>
            <a:pPr algn="ctr"/>
            <a:r>
              <a:rPr lang="en-US" dirty="0" smtClean="0"/>
              <a:t>Josiah Abel</a:t>
            </a:r>
          </a:p>
          <a:p>
            <a:pPr algn="ctr"/>
            <a:r>
              <a:rPr lang="en-US" dirty="0" smtClean="0"/>
              <a:t>Date: </a:t>
            </a:r>
            <a:r>
              <a:rPr lang="en-US" dirty="0"/>
              <a:t>4</a:t>
            </a:r>
            <a:r>
              <a:rPr lang="en-US" dirty="0" smtClean="0"/>
              <a:t>/2/2015</a:t>
            </a:r>
          </a:p>
          <a:p>
            <a:pPr algn="ctr"/>
            <a:r>
              <a:rPr lang="en-US" dirty="0" smtClean="0"/>
              <a:t>Lab Partners: Dakota Johnson and Cody Fletcher</a:t>
            </a:r>
          </a:p>
          <a:p>
            <a:pPr algn="ctr"/>
            <a:r>
              <a:rPr lang="en-US" dirty="0" smtClean="0"/>
              <a:t>Lab Bench # 6</a:t>
            </a:r>
          </a:p>
          <a:p>
            <a:pPr algn="ctr"/>
            <a:r>
              <a:rPr lang="en-US" dirty="0" smtClean="0"/>
              <a:t>EECT 111 </a:t>
            </a:r>
            <a:endParaRPr lang="en-US" dirty="0"/>
          </a:p>
        </p:txBody>
      </p:sp>
      <p:sp>
        <p:nvSpPr>
          <p:cNvPr id="8" name="Footer Placeholder 7"/>
          <p:cNvSpPr>
            <a:spLocks noGrp="1"/>
          </p:cNvSpPr>
          <p:nvPr>
            <p:ph type="ftr" sz="quarter" idx="11"/>
          </p:nvPr>
        </p:nvSpPr>
        <p:spPr/>
        <p:txBody>
          <a:bodyPr/>
          <a:lstStyle/>
          <a:p>
            <a:r>
              <a:rPr lang="en-US" dirty="0" smtClean="0">
                <a:solidFill>
                  <a:prstClr val="white">
                    <a:tint val="75000"/>
                  </a:prstClr>
                </a:solidFill>
              </a:rPr>
              <a:t>EECT 111-50c Lab Notebook</a:t>
            </a:r>
            <a:endParaRPr lang="en-US" dirty="0">
              <a:solidFill>
                <a:prstClr val="white">
                  <a:tint val="75000"/>
                </a:prstClr>
              </a:solidFill>
            </a:endParaRPr>
          </a:p>
        </p:txBody>
      </p:sp>
      <p:sp>
        <p:nvSpPr>
          <p:cNvPr id="3" name="Slide Number Placeholder 2"/>
          <p:cNvSpPr>
            <a:spLocks noGrp="1"/>
          </p:cNvSpPr>
          <p:nvPr>
            <p:ph type="sldNum" sz="quarter" idx="12"/>
          </p:nvPr>
        </p:nvSpPr>
        <p:spPr/>
        <p:txBody>
          <a:bodyPr/>
          <a:lstStyle/>
          <a:p>
            <a:fld id="{02F5106F-FE9C-4CEA-B66C-F71DEFA97EDD}" type="slidenum">
              <a:rPr lang="en-US" smtClean="0">
                <a:solidFill>
                  <a:srgbClr val="90C226"/>
                </a:solidFill>
              </a:rPr>
              <a:pPr/>
              <a:t>70</a:t>
            </a:fld>
            <a:endParaRPr lang="en-US">
              <a:solidFill>
                <a:srgbClr val="90C226"/>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9793" y="222063"/>
            <a:ext cx="2781484" cy="191574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3169566452"/>
      </p:ext>
    </p:extLst>
  </p:cSld>
  <p:clrMapOvr>
    <a:masterClrMapping/>
  </p:clrMapOvr>
  <p:transition spd="slow">
    <p:randomBar dir="vert"/>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838200" y="1562012"/>
            <a:ext cx="10515600" cy="116659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solidFill>
                  <a:prstClr val="white"/>
                </a:solidFill>
              </a:rPr>
              <a:t>OBJECTIVE: </a:t>
            </a:r>
            <a:r>
              <a:rPr lang="en-US" dirty="0"/>
              <a:t>To experiment with capacitors in series and parallel capacitors.</a:t>
            </a:r>
          </a:p>
          <a:p>
            <a:pPr marL="0" indent="0">
              <a:buFont typeface="Arial" panose="020B0604020202020204" pitchFamily="34" charset="0"/>
              <a:buNone/>
            </a:pPr>
            <a:endParaRPr lang="en-US" dirty="0">
              <a:solidFill>
                <a:prstClr val="white"/>
              </a:solidFill>
            </a:endParaRPr>
          </a:p>
        </p:txBody>
      </p:sp>
      <p:sp>
        <p:nvSpPr>
          <p:cNvPr id="5" name="Content Placeholder 2"/>
          <p:cNvSpPr txBox="1">
            <a:spLocks/>
          </p:cNvSpPr>
          <p:nvPr/>
        </p:nvSpPr>
        <p:spPr>
          <a:xfrm>
            <a:off x="838200" y="3059667"/>
            <a:ext cx="10515600" cy="280567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prstClr val="white"/>
                </a:solidFill>
              </a:rPr>
              <a:t>-MATERIALS-</a:t>
            </a:r>
          </a:p>
          <a:p>
            <a:pPr>
              <a:buFont typeface="Wingdings" panose="05000000000000000000" pitchFamily="2" charset="2"/>
              <a:buChar char="q"/>
            </a:pPr>
            <a:r>
              <a:rPr lang="en-US" sz="2000" dirty="0" smtClean="0">
                <a:solidFill>
                  <a:prstClr val="white"/>
                </a:solidFill>
              </a:rPr>
              <a:t>Digital </a:t>
            </a:r>
            <a:r>
              <a:rPr lang="en-US" sz="2000" dirty="0" err="1" smtClean="0">
                <a:solidFill>
                  <a:prstClr val="white"/>
                </a:solidFill>
              </a:rPr>
              <a:t>Multimeter</a:t>
            </a:r>
            <a:r>
              <a:rPr lang="en-US" sz="2000" dirty="0" smtClean="0">
                <a:solidFill>
                  <a:prstClr val="white"/>
                </a:solidFill>
              </a:rPr>
              <a:t>, GW INSTEK GDM-8245, Serial #: CL860332</a:t>
            </a:r>
          </a:p>
          <a:p>
            <a:pPr>
              <a:buFont typeface="Wingdings" panose="05000000000000000000" pitchFamily="2" charset="2"/>
              <a:buChar char="q"/>
            </a:pPr>
            <a:r>
              <a:rPr lang="en-US" sz="2000" dirty="0" smtClean="0">
                <a:solidFill>
                  <a:prstClr val="white"/>
                </a:solidFill>
              </a:rPr>
              <a:t>LCR Meter, GW INSTEK, LLR METER LCR-819, Serial #: E120998</a:t>
            </a:r>
          </a:p>
          <a:p>
            <a:pPr>
              <a:buFont typeface="Wingdings" panose="05000000000000000000" pitchFamily="2" charset="2"/>
              <a:buChar char="q"/>
            </a:pPr>
            <a:r>
              <a:rPr lang="en-US" sz="2000" dirty="0" smtClean="0">
                <a:solidFill>
                  <a:prstClr val="white"/>
                </a:solidFill>
              </a:rPr>
              <a:t>Variable Power Supply, RSR 369987, Serial #: HY802D</a:t>
            </a:r>
          </a:p>
          <a:p>
            <a:pPr>
              <a:buFont typeface="Wingdings" panose="05000000000000000000" pitchFamily="2" charset="2"/>
              <a:buChar char="q"/>
            </a:pPr>
            <a:r>
              <a:rPr lang="en-US" sz="2000" dirty="0" smtClean="0">
                <a:solidFill>
                  <a:prstClr val="white"/>
                </a:solidFill>
              </a:rPr>
              <a:t>Solderless Breadboard</a:t>
            </a:r>
          </a:p>
          <a:p>
            <a:pPr>
              <a:buFont typeface="Wingdings" panose="05000000000000000000" pitchFamily="2" charset="2"/>
              <a:buChar char="q"/>
            </a:pPr>
            <a:r>
              <a:rPr lang="en-US" sz="2000" dirty="0" smtClean="0">
                <a:solidFill>
                  <a:prstClr val="white"/>
                </a:solidFill>
              </a:rPr>
              <a:t>3 Capacitors ( 10 µF, 22 µF, 47 µF)</a:t>
            </a:r>
          </a:p>
          <a:p>
            <a:pPr>
              <a:buFont typeface="Wingdings" panose="05000000000000000000" pitchFamily="2" charset="2"/>
              <a:buChar char="q"/>
            </a:pPr>
            <a:r>
              <a:rPr lang="en-US" sz="2000" dirty="0" smtClean="0">
                <a:solidFill>
                  <a:prstClr val="white"/>
                </a:solidFill>
              </a:rPr>
              <a:t>Multisim 13.0 Computer program</a:t>
            </a:r>
          </a:p>
        </p:txBody>
      </p:sp>
      <p:sp>
        <p:nvSpPr>
          <p:cNvPr id="6" name="Footer Placeholder 5"/>
          <p:cNvSpPr>
            <a:spLocks noGrp="1"/>
          </p:cNvSpPr>
          <p:nvPr>
            <p:ph type="ftr" sz="quarter" idx="11"/>
          </p:nvPr>
        </p:nvSpPr>
        <p:spPr>
          <a:xfrm>
            <a:off x="838200" y="6356349"/>
            <a:ext cx="4114800" cy="365125"/>
          </a:xfrm>
        </p:spPr>
        <p:txBody>
          <a:bodyPr/>
          <a:lstStyle/>
          <a:p>
            <a:r>
              <a:rPr lang="en-US" smtClean="0">
                <a:solidFill>
                  <a:prstClr val="white">
                    <a:tint val="75000"/>
                  </a:prstClr>
                </a:solidFill>
              </a:rPr>
              <a:t>EECT 111-50c Lab Notebook</a:t>
            </a:r>
            <a:endParaRPr lang="en-US" dirty="0">
              <a:solidFill>
                <a:prstClr val="white">
                  <a:tint val="75000"/>
                </a:prstClr>
              </a:solidFill>
            </a:endParaRPr>
          </a:p>
        </p:txBody>
      </p:sp>
      <p:sp>
        <p:nvSpPr>
          <p:cNvPr id="2" name="Slide Number Placeholder 1"/>
          <p:cNvSpPr>
            <a:spLocks noGrp="1"/>
          </p:cNvSpPr>
          <p:nvPr>
            <p:ph type="sldNum" sz="quarter" idx="12"/>
          </p:nvPr>
        </p:nvSpPr>
        <p:spPr/>
        <p:txBody>
          <a:bodyPr/>
          <a:lstStyle/>
          <a:p>
            <a:fld id="{02F5106F-FE9C-4CEA-B66C-F71DEFA97EDD}" type="slidenum">
              <a:rPr lang="en-US" smtClean="0">
                <a:solidFill>
                  <a:srgbClr val="90C226"/>
                </a:solidFill>
              </a:rPr>
              <a:pPr/>
              <a:t>71</a:t>
            </a:fld>
            <a:endParaRPr lang="en-US">
              <a:solidFill>
                <a:srgbClr val="90C226"/>
              </a:solidFill>
            </a:endParaRPr>
          </a:p>
        </p:txBody>
      </p:sp>
      <p:sp>
        <p:nvSpPr>
          <p:cNvPr id="8" name="Title 1"/>
          <p:cNvSpPr txBox="1">
            <a:spLocks/>
          </p:cNvSpPr>
          <p:nvPr/>
        </p:nvSpPr>
        <p:spPr>
          <a:xfrm>
            <a:off x="838200" y="241212"/>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rgbClr val="90C226"/>
                </a:solidFill>
              </a:rPr>
              <a:t>Lab 10 – Series/Parallel Capacitors</a:t>
            </a:r>
            <a:endParaRPr lang="en-US" dirty="0">
              <a:solidFill>
                <a:srgbClr val="90C226"/>
              </a:solidFill>
            </a:endParaRPr>
          </a:p>
        </p:txBody>
      </p:sp>
    </p:spTree>
    <p:extLst>
      <p:ext uri="{BB962C8B-B14F-4D97-AF65-F5344CB8AC3E}">
        <p14:creationId xmlns:p14="http://schemas.microsoft.com/office/powerpoint/2010/main" val="68963754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dirty="0" smtClean="0">
                <a:solidFill>
                  <a:prstClr val="white">
                    <a:tint val="75000"/>
                  </a:prstClr>
                </a:solidFill>
              </a:rPr>
              <a:t>EECT 111-50c Lab Notebook</a:t>
            </a:r>
            <a:endParaRPr lang="en-US" dirty="0">
              <a:solidFill>
                <a:prstClr val="white">
                  <a:tint val="75000"/>
                </a:prstClr>
              </a:solidFill>
            </a:endParaRPr>
          </a:p>
        </p:txBody>
      </p:sp>
      <p:sp>
        <p:nvSpPr>
          <p:cNvPr id="8" name="TextBox 7"/>
          <p:cNvSpPr txBox="1"/>
          <p:nvPr/>
        </p:nvSpPr>
        <p:spPr>
          <a:xfrm>
            <a:off x="838200" y="2093527"/>
            <a:ext cx="9187030" cy="2585323"/>
          </a:xfrm>
          <a:prstGeom prst="rect">
            <a:avLst/>
          </a:prstGeom>
          <a:noFill/>
        </p:spPr>
        <p:txBody>
          <a:bodyPr wrap="square" rtlCol="0">
            <a:spAutoFit/>
          </a:bodyPr>
          <a:lstStyle/>
          <a:p>
            <a:pPr marL="285750" indent="-285750">
              <a:lnSpc>
                <a:spcPct val="200000"/>
              </a:lnSpc>
              <a:buFont typeface="Wingdings" panose="05000000000000000000" pitchFamily="2" charset="2"/>
              <a:buChar char="Ø"/>
            </a:pPr>
            <a:r>
              <a:rPr lang="en-US" dirty="0">
                <a:solidFill>
                  <a:prstClr val="white"/>
                </a:solidFill>
              </a:rPr>
              <a:t>The capacitance of each of the capacitors were measured individually with the LCR meter. The capacitors were then put into a series circuit and the total capacitance was measured. Finally the capacitors were put into a parallel circuit and the total capacitance was measured. </a:t>
            </a:r>
          </a:p>
          <a:p>
            <a:pPr marL="285750" indent="-285750">
              <a:buFont typeface="Wingdings" panose="05000000000000000000" pitchFamily="2" charset="2"/>
              <a:buChar char="Ø"/>
            </a:pPr>
            <a:endParaRPr lang="en-US" dirty="0">
              <a:solidFill>
                <a:prstClr val="white"/>
              </a:solidFill>
            </a:endParaRPr>
          </a:p>
        </p:txBody>
      </p:sp>
      <p:sp>
        <p:nvSpPr>
          <p:cNvPr id="2" name="Slide Number Placeholder 1"/>
          <p:cNvSpPr>
            <a:spLocks noGrp="1"/>
          </p:cNvSpPr>
          <p:nvPr>
            <p:ph type="sldNum" sz="quarter" idx="12"/>
          </p:nvPr>
        </p:nvSpPr>
        <p:spPr/>
        <p:txBody>
          <a:bodyPr/>
          <a:lstStyle/>
          <a:p>
            <a:fld id="{02F5106F-FE9C-4CEA-B66C-F71DEFA97EDD}" type="slidenum">
              <a:rPr lang="en-US" smtClean="0">
                <a:solidFill>
                  <a:srgbClr val="90C226"/>
                </a:solidFill>
              </a:rPr>
              <a:pPr/>
              <a:t>72</a:t>
            </a:fld>
            <a:endParaRPr lang="en-US">
              <a:solidFill>
                <a:srgbClr val="90C226"/>
              </a:solidFill>
            </a:endParaRPr>
          </a:p>
        </p:txBody>
      </p:sp>
      <p:sp>
        <p:nvSpPr>
          <p:cNvPr id="7" name="Title 1"/>
          <p:cNvSpPr txBox="1">
            <a:spLocks/>
          </p:cNvSpPr>
          <p:nvPr/>
        </p:nvSpPr>
        <p:spPr>
          <a:xfrm>
            <a:off x="838200" y="241212"/>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rgbClr val="90C226"/>
                </a:solidFill>
              </a:rPr>
              <a:t>Lab 10 – Series/Parallel Capacitors, Procedure</a:t>
            </a:r>
            <a:endParaRPr lang="en-US" dirty="0">
              <a:solidFill>
                <a:srgbClr val="90C226"/>
              </a:solidFill>
            </a:endParaRPr>
          </a:p>
        </p:txBody>
      </p:sp>
    </p:spTree>
    <p:extLst>
      <p:ext uri="{BB962C8B-B14F-4D97-AF65-F5344CB8AC3E}">
        <p14:creationId xmlns:p14="http://schemas.microsoft.com/office/powerpoint/2010/main" val="51605312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solidFill>
                  <a:prstClr val="white">
                    <a:tint val="75000"/>
                  </a:prstClr>
                </a:solidFill>
              </a:rPr>
              <a:t>EECT 111-50c Lab Notebook</a:t>
            </a:r>
            <a:endParaRPr lang="en-US">
              <a:solidFill>
                <a:prstClr val="white">
                  <a:tint val="75000"/>
                </a:prstClr>
              </a:solidFill>
            </a:endParaRPr>
          </a:p>
        </p:txBody>
      </p:sp>
      <p:sp>
        <p:nvSpPr>
          <p:cNvPr id="2" name="Slide Number Placeholder 1"/>
          <p:cNvSpPr>
            <a:spLocks noGrp="1"/>
          </p:cNvSpPr>
          <p:nvPr>
            <p:ph type="sldNum" sz="quarter" idx="12"/>
          </p:nvPr>
        </p:nvSpPr>
        <p:spPr/>
        <p:txBody>
          <a:bodyPr/>
          <a:lstStyle/>
          <a:p>
            <a:fld id="{02F5106F-FE9C-4CEA-B66C-F71DEFA97EDD}" type="slidenum">
              <a:rPr lang="en-US" smtClean="0">
                <a:solidFill>
                  <a:srgbClr val="90C226"/>
                </a:solidFill>
              </a:rPr>
              <a:pPr/>
              <a:t>73</a:t>
            </a:fld>
            <a:endParaRPr lang="en-US">
              <a:solidFill>
                <a:srgbClr val="90C226"/>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8071" y="994719"/>
            <a:ext cx="7443799" cy="504664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3982636"/>
            <a:ext cx="1996110" cy="201129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2907" y="1768670"/>
            <a:ext cx="1710961" cy="1848841"/>
          </a:xfrm>
          <a:prstGeom prst="rect">
            <a:avLst/>
          </a:prstGeom>
        </p:spPr>
      </p:pic>
      <p:sp>
        <p:nvSpPr>
          <p:cNvPr id="10" name="Title 1"/>
          <p:cNvSpPr txBox="1">
            <a:spLocks/>
          </p:cNvSpPr>
          <p:nvPr/>
        </p:nvSpPr>
        <p:spPr>
          <a:xfrm>
            <a:off x="838200" y="241212"/>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rgbClr val="90C226"/>
                </a:solidFill>
              </a:rPr>
              <a:t>Lab 10 – Series/Parallel Capacitors, Simulation</a:t>
            </a:r>
            <a:endParaRPr lang="en-US" dirty="0">
              <a:solidFill>
                <a:srgbClr val="90C226"/>
              </a:solidFill>
            </a:endParaRPr>
          </a:p>
        </p:txBody>
      </p:sp>
      <p:sp>
        <p:nvSpPr>
          <p:cNvPr id="3" name="TextBox 2"/>
          <p:cNvSpPr txBox="1"/>
          <p:nvPr/>
        </p:nvSpPr>
        <p:spPr>
          <a:xfrm>
            <a:off x="1354200" y="1401064"/>
            <a:ext cx="964110" cy="369332"/>
          </a:xfrm>
          <a:prstGeom prst="rect">
            <a:avLst/>
          </a:prstGeom>
          <a:noFill/>
        </p:spPr>
        <p:txBody>
          <a:bodyPr wrap="none" rtlCol="0">
            <a:spAutoFit/>
          </a:bodyPr>
          <a:lstStyle/>
          <a:p>
            <a:r>
              <a:rPr lang="en-US" dirty="0" smtClean="0"/>
              <a:t>Parallel</a:t>
            </a:r>
            <a:endParaRPr lang="en-US" dirty="0"/>
          </a:p>
        </p:txBody>
      </p:sp>
      <p:sp>
        <p:nvSpPr>
          <p:cNvPr id="11" name="TextBox 10"/>
          <p:cNvSpPr txBox="1"/>
          <p:nvPr/>
        </p:nvSpPr>
        <p:spPr>
          <a:xfrm>
            <a:off x="1437749" y="3646638"/>
            <a:ext cx="797013" cy="369332"/>
          </a:xfrm>
          <a:prstGeom prst="rect">
            <a:avLst/>
          </a:prstGeom>
          <a:noFill/>
        </p:spPr>
        <p:txBody>
          <a:bodyPr wrap="none" rtlCol="0">
            <a:spAutoFit/>
          </a:bodyPr>
          <a:lstStyle/>
          <a:p>
            <a:r>
              <a:rPr lang="en-US" dirty="0" smtClean="0"/>
              <a:t>Series</a:t>
            </a:r>
            <a:endParaRPr lang="en-US" dirty="0"/>
          </a:p>
        </p:txBody>
      </p:sp>
      <p:cxnSp>
        <p:nvCxnSpPr>
          <p:cNvPr id="12" name="Straight Arrow Connector 11"/>
          <p:cNvCxnSpPr>
            <a:stCxn id="7" idx="3"/>
          </p:cNvCxnSpPr>
          <p:nvPr/>
        </p:nvCxnSpPr>
        <p:spPr>
          <a:xfrm flipV="1">
            <a:off x="2834310" y="3334314"/>
            <a:ext cx="729319" cy="165396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9" idx="3"/>
          </p:cNvCxnSpPr>
          <p:nvPr/>
        </p:nvCxnSpPr>
        <p:spPr>
          <a:xfrm>
            <a:off x="2633868" y="2693091"/>
            <a:ext cx="807918" cy="27609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269100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p:cNvSpPr>
            <a:spLocks noGrp="1"/>
          </p:cNvSpPr>
          <p:nvPr>
            <p:ph type="ftr" sz="quarter" idx="11"/>
          </p:nvPr>
        </p:nvSpPr>
        <p:spPr/>
        <p:txBody>
          <a:bodyPr/>
          <a:lstStyle/>
          <a:p>
            <a:r>
              <a:rPr lang="en-US" smtClean="0">
                <a:solidFill>
                  <a:prstClr val="white">
                    <a:tint val="75000"/>
                  </a:prstClr>
                </a:solidFill>
              </a:rPr>
              <a:t>EECT 111-50c Lab Notebook</a:t>
            </a:r>
            <a:endParaRPr lang="en-US">
              <a:solidFill>
                <a:prstClr val="white">
                  <a:tint val="75000"/>
                </a:prstClr>
              </a:solidFill>
            </a:endParaRPr>
          </a:p>
        </p:txBody>
      </p:sp>
      <p:sp>
        <p:nvSpPr>
          <p:cNvPr id="2" name="Slide Number Placeholder 1"/>
          <p:cNvSpPr>
            <a:spLocks noGrp="1"/>
          </p:cNvSpPr>
          <p:nvPr>
            <p:ph type="sldNum" sz="quarter" idx="12"/>
          </p:nvPr>
        </p:nvSpPr>
        <p:spPr/>
        <p:txBody>
          <a:bodyPr/>
          <a:lstStyle/>
          <a:p>
            <a:fld id="{02F5106F-FE9C-4CEA-B66C-F71DEFA97EDD}" type="slidenum">
              <a:rPr lang="en-US" smtClean="0">
                <a:solidFill>
                  <a:srgbClr val="90C226"/>
                </a:solidFill>
              </a:rPr>
              <a:pPr/>
              <a:t>74</a:t>
            </a:fld>
            <a:endParaRPr lang="en-US">
              <a:solidFill>
                <a:srgbClr val="90C226"/>
              </a:solidFill>
            </a:endParaRPr>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28198" t="41868" r="56293" b="38438"/>
          <a:stretch/>
        </p:blipFill>
        <p:spPr>
          <a:xfrm>
            <a:off x="1458098" y="1919417"/>
            <a:ext cx="2496064" cy="2377147"/>
          </a:xfrm>
          <a:prstGeom prst="rect">
            <a:avLst/>
          </a:prstGeo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33694" t="18138" r="39640" b="50150"/>
          <a:stretch/>
        </p:blipFill>
        <p:spPr>
          <a:xfrm>
            <a:off x="5412959" y="1919417"/>
            <a:ext cx="3861043" cy="3443633"/>
          </a:xfrm>
          <a:prstGeom prst="rect">
            <a:avLst/>
          </a:prstGeom>
        </p:spPr>
      </p:pic>
      <p:sp>
        <p:nvSpPr>
          <p:cNvPr id="8" name="TextBox 7"/>
          <p:cNvSpPr txBox="1"/>
          <p:nvPr/>
        </p:nvSpPr>
        <p:spPr>
          <a:xfrm>
            <a:off x="1988579" y="1347643"/>
            <a:ext cx="1435101" cy="523220"/>
          </a:xfrm>
          <a:prstGeom prst="rect">
            <a:avLst/>
          </a:prstGeom>
          <a:noFill/>
        </p:spPr>
        <p:txBody>
          <a:bodyPr wrap="square" rtlCol="0">
            <a:spAutoFit/>
          </a:bodyPr>
          <a:lstStyle/>
          <a:p>
            <a:r>
              <a:rPr lang="en-US" sz="2800" dirty="0" smtClean="0"/>
              <a:t>Parallel</a:t>
            </a:r>
            <a:endParaRPr lang="en-US" sz="2800" dirty="0"/>
          </a:p>
        </p:txBody>
      </p:sp>
      <p:sp>
        <p:nvSpPr>
          <p:cNvPr id="12" name="TextBox 11"/>
          <p:cNvSpPr txBox="1"/>
          <p:nvPr/>
        </p:nvSpPr>
        <p:spPr>
          <a:xfrm>
            <a:off x="6775055" y="1347643"/>
            <a:ext cx="1136850" cy="523220"/>
          </a:xfrm>
          <a:prstGeom prst="rect">
            <a:avLst/>
          </a:prstGeom>
          <a:noFill/>
        </p:spPr>
        <p:txBody>
          <a:bodyPr wrap="none" rtlCol="0">
            <a:spAutoFit/>
          </a:bodyPr>
          <a:lstStyle/>
          <a:p>
            <a:r>
              <a:rPr lang="en-US" sz="2800" dirty="0" smtClean="0"/>
              <a:t>Series</a:t>
            </a:r>
            <a:endParaRPr lang="en-US" sz="2800" dirty="0"/>
          </a:p>
        </p:txBody>
      </p:sp>
      <p:sp>
        <p:nvSpPr>
          <p:cNvPr id="13" name="TextBox 12"/>
          <p:cNvSpPr txBox="1"/>
          <p:nvPr/>
        </p:nvSpPr>
        <p:spPr>
          <a:xfrm>
            <a:off x="4189261" y="1981217"/>
            <a:ext cx="870837" cy="369332"/>
          </a:xfrm>
          <a:prstGeom prst="rect">
            <a:avLst/>
          </a:prstGeom>
          <a:noFill/>
          <a:ln w="57150">
            <a:solidFill>
              <a:schemeClr val="accent2"/>
            </a:solidFill>
          </a:ln>
        </p:spPr>
        <p:txBody>
          <a:bodyPr wrap="square" rtlCol="0">
            <a:spAutoFit/>
          </a:bodyPr>
          <a:lstStyle/>
          <a:p>
            <a:pPr algn="ctr"/>
            <a:r>
              <a:rPr lang="en-US" dirty="0">
                <a:solidFill>
                  <a:prstClr val="white"/>
                </a:solidFill>
              </a:rPr>
              <a:t>10 µF</a:t>
            </a:r>
            <a:endParaRPr lang="en-US" dirty="0"/>
          </a:p>
        </p:txBody>
      </p:sp>
      <p:cxnSp>
        <p:nvCxnSpPr>
          <p:cNvPr id="16" name="Straight Arrow Connector 15"/>
          <p:cNvCxnSpPr>
            <a:stCxn id="13" idx="3"/>
          </p:cNvCxnSpPr>
          <p:nvPr/>
        </p:nvCxnSpPr>
        <p:spPr>
          <a:xfrm>
            <a:off x="5060098" y="2165883"/>
            <a:ext cx="1760116" cy="29625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3" idx="1"/>
          </p:cNvCxnSpPr>
          <p:nvPr/>
        </p:nvCxnSpPr>
        <p:spPr>
          <a:xfrm flipH="1">
            <a:off x="2044701" y="2165883"/>
            <a:ext cx="2144560" cy="29625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189261" y="2492524"/>
            <a:ext cx="870837" cy="369332"/>
          </a:xfrm>
          <a:prstGeom prst="rect">
            <a:avLst/>
          </a:prstGeom>
          <a:noFill/>
          <a:ln w="57150">
            <a:solidFill>
              <a:schemeClr val="accent2"/>
            </a:solidFill>
          </a:ln>
        </p:spPr>
        <p:txBody>
          <a:bodyPr wrap="square" rtlCol="0">
            <a:spAutoFit/>
          </a:bodyPr>
          <a:lstStyle/>
          <a:p>
            <a:pPr algn="ctr"/>
            <a:r>
              <a:rPr lang="en-US" dirty="0" smtClean="0">
                <a:solidFill>
                  <a:prstClr val="white"/>
                </a:solidFill>
              </a:rPr>
              <a:t>22 </a:t>
            </a:r>
            <a:r>
              <a:rPr lang="en-US" dirty="0">
                <a:solidFill>
                  <a:prstClr val="white"/>
                </a:solidFill>
              </a:rPr>
              <a:t>µF</a:t>
            </a:r>
            <a:endParaRPr lang="en-US" dirty="0"/>
          </a:p>
        </p:txBody>
      </p:sp>
      <p:cxnSp>
        <p:nvCxnSpPr>
          <p:cNvPr id="20" name="Straight Arrow Connector 19"/>
          <p:cNvCxnSpPr>
            <a:stCxn id="19" idx="3"/>
          </p:cNvCxnSpPr>
          <p:nvPr/>
        </p:nvCxnSpPr>
        <p:spPr>
          <a:xfrm>
            <a:off x="5060098" y="2677190"/>
            <a:ext cx="2420202" cy="44303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9" idx="1"/>
          </p:cNvCxnSpPr>
          <p:nvPr/>
        </p:nvCxnSpPr>
        <p:spPr>
          <a:xfrm flipH="1">
            <a:off x="2387601" y="2677190"/>
            <a:ext cx="1801660" cy="1657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243527" y="3120227"/>
            <a:ext cx="870837" cy="369332"/>
          </a:xfrm>
          <a:prstGeom prst="rect">
            <a:avLst/>
          </a:prstGeom>
          <a:noFill/>
          <a:ln w="57150">
            <a:solidFill>
              <a:schemeClr val="accent2"/>
            </a:solidFill>
          </a:ln>
        </p:spPr>
        <p:txBody>
          <a:bodyPr wrap="square" rtlCol="0">
            <a:spAutoFit/>
          </a:bodyPr>
          <a:lstStyle/>
          <a:p>
            <a:pPr algn="ctr"/>
            <a:r>
              <a:rPr lang="en-US" dirty="0" smtClean="0">
                <a:solidFill>
                  <a:prstClr val="white"/>
                </a:solidFill>
              </a:rPr>
              <a:t>47 </a:t>
            </a:r>
            <a:r>
              <a:rPr lang="en-US" dirty="0">
                <a:solidFill>
                  <a:prstClr val="white"/>
                </a:solidFill>
              </a:rPr>
              <a:t>µF</a:t>
            </a:r>
            <a:endParaRPr lang="en-US" dirty="0"/>
          </a:p>
        </p:txBody>
      </p:sp>
      <p:cxnSp>
        <p:nvCxnSpPr>
          <p:cNvPr id="23" name="Straight Arrow Connector 22"/>
          <p:cNvCxnSpPr>
            <a:stCxn id="22" idx="3"/>
          </p:cNvCxnSpPr>
          <p:nvPr/>
        </p:nvCxnSpPr>
        <p:spPr>
          <a:xfrm>
            <a:off x="5114364" y="3304893"/>
            <a:ext cx="1760116" cy="29625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22" idx="1"/>
          </p:cNvCxnSpPr>
          <p:nvPr/>
        </p:nvCxnSpPr>
        <p:spPr>
          <a:xfrm flipH="1">
            <a:off x="2476501" y="3304893"/>
            <a:ext cx="1767026" cy="17343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Title 1"/>
          <p:cNvSpPr txBox="1">
            <a:spLocks/>
          </p:cNvSpPr>
          <p:nvPr/>
        </p:nvSpPr>
        <p:spPr>
          <a:xfrm>
            <a:off x="838200" y="241212"/>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rgbClr val="90C226"/>
                </a:solidFill>
              </a:rPr>
              <a:t>Lab 10 – Series/Parallel Capacitors, Setup</a:t>
            </a:r>
            <a:endParaRPr lang="en-US" dirty="0">
              <a:solidFill>
                <a:srgbClr val="90C226"/>
              </a:solidFill>
            </a:endParaRPr>
          </a:p>
        </p:txBody>
      </p:sp>
    </p:spTree>
    <p:extLst>
      <p:ext uri="{BB962C8B-B14F-4D97-AF65-F5344CB8AC3E}">
        <p14:creationId xmlns:p14="http://schemas.microsoft.com/office/powerpoint/2010/main" val="110980765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59716" y="580278"/>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prstClr val="black"/>
                </a:solidFill>
                <a:latin typeface="Agency FB" panose="020B0503020202020204" pitchFamily="34" charset="0"/>
              </a:rPr>
              <a:t>Lab 10 DATA:</a:t>
            </a:r>
            <a:endParaRPr lang="en-US" dirty="0">
              <a:solidFill>
                <a:prstClr val="black"/>
              </a:solidFill>
              <a:latin typeface="Agency FB" panose="020B0503020202020204" pitchFamily="34" charset="0"/>
            </a:endParaRPr>
          </a:p>
        </p:txBody>
      </p:sp>
      <p:sp>
        <p:nvSpPr>
          <p:cNvPr id="5" name="Footer Placeholder 4"/>
          <p:cNvSpPr>
            <a:spLocks noGrp="1"/>
          </p:cNvSpPr>
          <p:nvPr>
            <p:ph type="ftr" sz="quarter" idx="11"/>
          </p:nvPr>
        </p:nvSpPr>
        <p:spPr/>
        <p:txBody>
          <a:bodyPr/>
          <a:lstStyle/>
          <a:p>
            <a:r>
              <a:rPr lang="en-US" smtClean="0">
                <a:solidFill>
                  <a:prstClr val="black"/>
                </a:solidFill>
              </a:rPr>
              <a:t>EECT 111-50c Lab Notebook</a:t>
            </a:r>
            <a:endParaRPr lang="en-US">
              <a:solidFill>
                <a:prstClr val="black"/>
              </a:solidFill>
            </a:endParaRPr>
          </a:p>
        </p:txBody>
      </p:sp>
      <p:sp>
        <p:nvSpPr>
          <p:cNvPr id="2" name="Slide Number Placeholder 1"/>
          <p:cNvSpPr>
            <a:spLocks noGrp="1"/>
          </p:cNvSpPr>
          <p:nvPr>
            <p:ph type="sldNum" sz="quarter" idx="12"/>
          </p:nvPr>
        </p:nvSpPr>
        <p:spPr/>
        <p:txBody>
          <a:bodyPr/>
          <a:lstStyle/>
          <a:p>
            <a:fld id="{02F5106F-FE9C-4CEA-B66C-F71DEFA97EDD}" type="slidenum">
              <a:rPr lang="en-US" smtClean="0">
                <a:solidFill>
                  <a:prstClr val="black"/>
                </a:solidFill>
              </a:rPr>
              <a:pPr/>
              <a:t>75</a:t>
            </a:fld>
            <a:endParaRPr lang="en-US">
              <a:solidFill>
                <a:prstClr val="black"/>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2756612881"/>
              </p:ext>
            </p:extLst>
          </p:nvPr>
        </p:nvGraphicFramePr>
        <p:xfrm>
          <a:off x="3027406" y="1905841"/>
          <a:ext cx="2628901" cy="1339215"/>
        </p:xfrm>
        <a:graphic>
          <a:graphicData uri="http://schemas.openxmlformats.org/drawingml/2006/table">
            <a:tbl>
              <a:tblPr/>
              <a:tblGrid>
                <a:gridCol w="611817"/>
                <a:gridCol w="688294"/>
                <a:gridCol w="659615"/>
                <a:gridCol w="669175"/>
              </a:tblGrid>
              <a:tr h="47625">
                <a:tc gridSpan="4">
                  <a:txBody>
                    <a:bodyPr/>
                    <a:lstStyle/>
                    <a:p>
                      <a:pPr algn="ctr" fontAlgn="b"/>
                      <a:r>
                        <a:rPr lang="en-US" sz="1100" b="0" i="0" u="none" strike="noStrike" dirty="0">
                          <a:solidFill>
                            <a:srgbClr val="000000"/>
                          </a:solidFill>
                          <a:effectLst/>
                          <a:latin typeface="Calibri" panose="020F0502020204030204" pitchFamily="34" charset="0"/>
                        </a:rPr>
                        <a:t>Series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200025">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1100" b="0" i="0" u="none" strike="noStrike">
                          <a:solidFill>
                            <a:srgbClr val="000000"/>
                          </a:solidFill>
                          <a:effectLst/>
                          <a:latin typeface="Calibri" panose="020F0502020204030204" pitchFamily="34" charset="0"/>
                        </a:rPr>
                        <a:t>Calculated</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1100" b="0" i="0" u="none" strike="noStrike">
                          <a:solidFill>
                            <a:srgbClr val="000000"/>
                          </a:solidFill>
                          <a:effectLst/>
                          <a:latin typeface="Calibri" panose="020F0502020204030204" pitchFamily="34" charset="0"/>
                        </a:rPr>
                        <a:t>Measured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1100" b="0" i="0" u="none" strike="noStrike">
                          <a:solidFill>
                            <a:srgbClr val="000000"/>
                          </a:solidFill>
                          <a:effectLst/>
                          <a:latin typeface="Calibri" panose="020F0502020204030204" pitchFamily="34" charset="0"/>
                        </a:rPr>
                        <a:t>Simulated</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r>
              <a:tr h="190500">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l-GR" sz="1100" b="0" i="0" u="none" strike="noStrike">
                          <a:solidFill>
                            <a:srgbClr val="000000"/>
                          </a:solidFill>
                          <a:effectLst/>
                          <a:latin typeface="Calibri" panose="020F0502020204030204" pitchFamily="34" charset="0"/>
                        </a:rPr>
                        <a:t>μ</a:t>
                      </a:r>
                      <a:r>
                        <a:rPr lang="en-US" sz="1100" b="0" i="0" u="none" strike="noStrike">
                          <a:solidFill>
                            <a:srgbClr val="000000"/>
                          </a:solidFill>
                          <a:effectLst/>
                          <a:latin typeface="Calibri" panose="020F0502020204030204" pitchFamily="34" charset="0"/>
                        </a:rPr>
                        <a:t>F</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l-GR" sz="1100" b="0" i="0" u="none" strike="noStrike">
                          <a:solidFill>
                            <a:srgbClr val="000000"/>
                          </a:solidFill>
                          <a:effectLst/>
                          <a:latin typeface="Calibri" panose="020F0502020204030204" pitchFamily="34" charset="0"/>
                        </a:rPr>
                        <a:t>μ</a:t>
                      </a:r>
                      <a:r>
                        <a:rPr lang="en-US" sz="1100" b="0" i="0" u="none" strike="noStrike">
                          <a:solidFill>
                            <a:srgbClr val="000000"/>
                          </a:solidFill>
                          <a:effectLst/>
                          <a:latin typeface="Calibri" panose="020F0502020204030204" pitchFamily="34" charset="0"/>
                        </a:rPr>
                        <a:t>F</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l-GR" sz="1100" b="0" i="0" u="none" strike="noStrike">
                          <a:solidFill>
                            <a:srgbClr val="000000"/>
                          </a:solidFill>
                          <a:effectLst/>
                          <a:latin typeface="Calibri" panose="020F0502020204030204" pitchFamily="34" charset="0"/>
                        </a:rPr>
                        <a:t>μ</a:t>
                      </a:r>
                      <a:r>
                        <a:rPr lang="en-US" sz="1100" b="0" i="0" u="none" strike="noStrike">
                          <a:solidFill>
                            <a:srgbClr val="000000"/>
                          </a:solidFill>
                          <a:effectLst/>
                          <a:latin typeface="Calibri" panose="020F0502020204030204" pitchFamily="34" charset="0"/>
                        </a:rPr>
                        <a:t>F</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r>
              <a:tr h="190500">
                <a:tc>
                  <a:txBody>
                    <a:bodyPr/>
                    <a:lstStyle/>
                    <a:p>
                      <a:pPr algn="l" fontAlgn="b"/>
                      <a:r>
                        <a:rPr lang="en-US" sz="1100" b="0" i="0" u="none" strike="noStrike">
                          <a:solidFill>
                            <a:srgbClr val="000000"/>
                          </a:solidFill>
                          <a:effectLst/>
                          <a:latin typeface="Calibri" panose="020F0502020204030204" pitchFamily="34" charset="0"/>
                        </a:rPr>
                        <a:t>C1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100" b="0" i="0" u="none" strike="noStrike">
                          <a:solidFill>
                            <a:srgbClr val="000000"/>
                          </a:solidFill>
                          <a:effectLst/>
                          <a:latin typeface="Calibri" panose="020F0502020204030204" pitchFamily="34" charset="0"/>
                        </a:rPr>
                        <a:t>10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9.16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r>
              <a:tr h="190500">
                <a:tc>
                  <a:txBody>
                    <a:bodyPr/>
                    <a:lstStyle/>
                    <a:p>
                      <a:pPr algn="l" fontAlgn="b"/>
                      <a:r>
                        <a:rPr lang="en-US" sz="1100" b="0" i="0" u="none" strike="noStrike">
                          <a:solidFill>
                            <a:srgbClr val="000000"/>
                          </a:solidFill>
                          <a:effectLst/>
                          <a:latin typeface="Calibri" panose="020F0502020204030204" pitchFamily="34" charset="0"/>
                        </a:rPr>
                        <a:t>C2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100" b="0" i="0" u="none" strike="noStrike">
                          <a:solidFill>
                            <a:srgbClr val="000000"/>
                          </a:solidFill>
                          <a:effectLst/>
                          <a:latin typeface="Calibri" panose="020F0502020204030204" pitchFamily="34" charset="0"/>
                        </a:rPr>
                        <a:t>22</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19.51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22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r>
              <a:tr h="190500">
                <a:tc>
                  <a:txBody>
                    <a:bodyPr/>
                    <a:lstStyle/>
                    <a:p>
                      <a:pPr algn="l" fontAlgn="b"/>
                      <a:r>
                        <a:rPr lang="en-US" sz="1100" b="0" i="0" u="none" strike="noStrike">
                          <a:solidFill>
                            <a:srgbClr val="000000"/>
                          </a:solidFill>
                          <a:effectLst/>
                          <a:latin typeface="Calibri" panose="020F0502020204030204" pitchFamily="34" charset="0"/>
                        </a:rPr>
                        <a:t>C3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100" b="0" i="0" u="none" strike="noStrike">
                          <a:solidFill>
                            <a:srgbClr val="000000"/>
                          </a:solidFill>
                          <a:effectLst/>
                          <a:latin typeface="Calibri" panose="020F0502020204030204" pitchFamily="34" charset="0"/>
                        </a:rPr>
                        <a:t>47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38.8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47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r>
              <a:tr h="200025">
                <a:tc>
                  <a:txBody>
                    <a:bodyPr/>
                    <a:lstStyle/>
                    <a:p>
                      <a:pPr algn="l" fontAlgn="b"/>
                      <a:r>
                        <a:rPr lang="en-US" sz="1100" b="0" i="0" u="none" strike="noStrike">
                          <a:solidFill>
                            <a:srgbClr val="000000"/>
                          </a:solidFill>
                          <a:effectLst/>
                          <a:latin typeface="Calibri" panose="020F0502020204030204" pitchFamily="34" charset="0"/>
                        </a:rPr>
                        <a:t>CT</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100" b="0" i="0" u="none" strike="noStrike">
                          <a:solidFill>
                            <a:srgbClr val="000000"/>
                          </a:solidFill>
                          <a:effectLst/>
                          <a:latin typeface="Calibri" panose="020F0502020204030204" pitchFamily="34" charset="0"/>
                        </a:rPr>
                        <a:t>5.9976798</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5.37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dirty="0">
                          <a:solidFill>
                            <a:srgbClr val="000000"/>
                          </a:solidFill>
                          <a:effectLst/>
                          <a:latin typeface="Calibri" panose="020F0502020204030204" pitchFamily="34" charset="0"/>
                        </a:rPr>
                        <a:t>5.99768</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035247135"/>
              </p:ext>
            </p:extLst>
          </p:nvPr>
        </p:nvGraphicFramePr>
        <p:xfrm>
          <a:off x="6456406" y="1905841"/>
          <a:ext cx="2743200" cy="1362075"/>
        </p:xfrm>
        <a:graphic>
          <a:graphicData uri="http://schemas.openxmlformats.org/drawingml/2006/table">
            <a:tbl>
              <a:tblPr/>
              <a:tblGrid>
                <a:gridCol w="611724"/>
                <a:gridCol w="802888"/>
                <a:gridCol w="659515"/>
                <a:gridCol w="669073"/>
              </a:tblGrid>
              <a:tr h="200025">
                <a:tc gridSpan="4">
                  <a:txBody>
                    <a:bodyPr/>
                    <a:lstStyle/>
                    <a:p>
                      <a:pPr algn="ctr" fontAlgn="b"/>
                      <a:r>
                        <a:rPr lang="en-US" sz="1100" b="0" i="0" u="none" strike="noStrike">
                          <a:solidFill>
                            <a:srgbClr val="000000"/>
                          </a:solidFill>
                          <a:effectLst/>
                          <a:latin typeface="Calibri" panose="020F0502020204030204" pitchFamily="34" charset="0"/>
                        </a:rPr>
                        <a:t>Parallel</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200025">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1100" b="0" i="0" u="none" strike="noStrike">
                          <a:solidFill>
                            <a:srgbClr val="000000"/>
                          </a:solidFill>
                          <a:effectLst/>
                          <a:latin typeface="Calibri" panose="020F0502020204030204" pitchFamily="34" charset="0"/>
                        </a:rPr>
                        <a:t>Calculated</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1100" b="0" i="0" u="none" strike="noStrike">
                          <a:solidFill>
                            <a:srgbClr val="000000"/>
                          </a:solidFill>
                          <a:effectLst/>
                          <a:latin typeface="Calibri" panose="020F0502020204030204" pitchFamily="34" charset="0"/>
                        </a:rPr>
                        <a:t>Measured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1100" b="0" i="0" u="none" strike="noStrike">
                          <a:solidFill>
                            <a:srgbClr val="000000"/>
                          </a:solidFill>
                          <a:effectLst/>
                          <a:latin typeface="Calibri" panose="020F0502020204030204" pitchFamily="34" charset="0"/>
                        </a:rPr>
                        <a:t>Simulated</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r>
              <a:tr h="190500">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b"/>
                      <a:r>
                        <a:rPr lang="el-GR" sz="1100" b="0" i="0" u="none" strike="noStrike">
                          <a:solidFill>
                            <a:srgbClr val="000000"/>
                          </a:solidFill>
                          <a:effectLst/>
                          <a:latin typeface="Calibri" panose="020F0502020204030204" pitchFamily="34" charset="0"/>
                        </a:rPr>
                        <a:t>μ</a:t>
                      </a:r>
                      <a:r>
                        <a:rPr lang="en-US" sz="1100" b="0" i="0" u="none" strike="noStrike">
                          <a:solidFill>
                            <a:srgbClr val="000000"/>
                          </a:solidFill>
                          <a:effectLst/>
                          <a:latin typeface="Calibri" panose="020F0502020204030204" pitchFamily="34" charset="0"/>
                        </a:rPr>
                        <a:t>F</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l-GR" sz="1100" b="0" i="0" u="none" strike="noStrike">
                          <a:solidFill>
                            <a:srgbClr val="000000"/>
                          </a:solidFill>
                          <a:effectLst/>
                          <a:latin typeface="Calibri" panose="020F0502020204030204" pitchFamily="34" charset="0"/>
                        </a:rPr>
                        <a:t>μ</a:t>
                      </a:r>
                      <a:r>
                        <a:rPr lang="en-US" sz="1100" b="0" i="0" u="none" strike="noStrike">
                          <a:solidFill>
                            <a:srgbClr val="000000"/>
                          </a:solidFill>
                          <a:effectLst/>
                          <a:latin typeface="Calibri" panose="020F0502020204030204" pitchFamily="34" charset="0"/>
                        </a:rPr>
                        <a:t>F</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l-GR" sz="1100" b="0" i="0" u="none" strike="noStrike">
                          <a:solidFill>
                            <a:srgbClr val="000000"/>
                          </a:solidFill>
                          <a:effectLst/>
                          <a:latin typeface="Calibri" panose="020F0502020204030204" pitchFamily="34" charset="0"/>
                        </a:rPr>
                        <a:t>μ</a:t>
                      </a:r>
                      <a:r>
                        <a:rPr lang="en-US" sz="1100" b="0" i="0" u="none" strike="noStrike">
                          <a:solidFill>
                            <a:srgbClr val="000000"/>
                          </a:solidFill>
                          <a:effectLst/>
                          <a:latin typeface="Calibri" panose="020F0502020204030204" pitchFamily="34" charset="0"/>
                        </a:rPr>
                        <a:t>F</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r>
              <a:tr h="190500">
                <a:tc>
                  <a:txBody>
                    <a:bodyPr/>
                    <a:lstStyle/>
                    <a:p>
                      <a:pPr algn="l" fontAlgn="b"/>
                      <a:r>
                        <a:rPr lang="en-US" sz="1100" b="0" i="0" u="none" strike="noStrike">
                          <a:solidFill>
                            <a:srgbClr val="000000"/>
                          </a:solidFill>
                          <a:effectLst/>
                          <a:latin typeface="Calibri" panose="020F0502020204030204" pitchFamily="34" charset="0"/>
                        </a:rPr>
                        <a:t>C1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100" b="0" i="0" u="none" strike="noStrike">
                          <a:solidFill>
                            <a:srgbClr val="000000"/>
                          </a:solidFill>
                          <a:effectLst/>
                          <a:latin typeface="Calibri" panose="020F0502020204030204" pitchFamily="34" charset="0"/>
                        </a:rPr>
                        <a:t>10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9.16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r>
              <a:tr h="190500">
                <a:tc>
                  <a:txBody>
                    <a:bodyPr/>
                    <a:lstStyle/>
                    <a:p>
                      <a:pPr algn="l" fontAlgn="b"/>
                      <a:r>
                        <a:rPr lang="en-US" sz="1100" b="0" i="0" u="none" strike="noStrike">
                          <a:solidFill>
                            <a:srgbClr val="000000"/>
                          </a:solidFill>
                          <a:effectLst/>
                          <a:latin typeface="Calibri" panose="020F0502020204030204" pitchFamily="34" charset="0"/>
                        </a:rPr>
                        <a:t>C2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100" b="0" i="0" u="none" strike="noStrike">
                          <a:solidFill>
                            <a:srgbClr val="000000"/>
                          </a:solidFill>
                          <a:effectLst/>
                          <a:latin typeface="Calibri" panose="020F0502020204030204" pitchFamily="34" charset="0"/>
                        </a:rPr>
                        <a:t>22</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19.51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22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r>
              <a:tr h="190500">
                <a:tc>
                  <a:txBody>
                    <a:bodyPr/>
                    <a:lstStyle/>
                    <a:p>
                      <a:pPr algn="l" fontAlgn="b"/>
                      <a:r>
                        <a:rPr lang="en-US" sz="1100" b="0" i="0" u="none" strike="noStrike">
                          <a:solidFill>
                            <a:srgbClr val="000000"/>
                          </a:solidFill>
                          <a:effectLst/>
                          <a:latin typeface="Calibri" panose="020F0502020204030204" pitchFamily="34" charset="0"/>
                        </a:rPr>
                        <a:t>C3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100" b="0" i="0" u="none" strike="noStrike">
                          <a:solidFill>
                            <a:srgbClr val="000000"/>
                          </a:solidFill>
                          <a:effectLst/>
                          <a:latin typeface="Calibri" panose="020F0502020204030204" pitchFamily="34" charset="0"/>
                        </a:rPr>
                        <a:t>47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38.8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47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r>
              <a:tr h="200025">
                <a:tc>
                  <a:txBody>
                    <a:bodyPr/>
                    <a:lstStyle/>
                    <a:p>
                      <a:pPr algn="l" fontAlgn="b"/>
                      <a:r>
                        <a:rPr lang="en-US" sz="1100" b="0" i="0" u="none" strike="noStrike">
                          <a:solidFill>
                            <a:srgbClr val="000000"/>
                          </a:solidFill>
                          <a:effectLst/>
                          <a:latin typeface="Calibri" panose="020F0502020204030204" pitchFamily="34" charset="0"/>
                        </a:rPr>
                        <a:t>CT</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100" b="0" i="0" u="none" strike="noStrike">
                          <a:solidFill>
                            <a:srgbClr val="000000"/>
                          </a:solidFill>
                          <a:effectLst/>
                          <a:latin typeface="Calibri" panose="020F0502020204030204" pitchFamily="34" charset="0"/>
                        </a:rPr>
                        <a:t>79</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67.501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dirty="0">
                          <a:solidFill>
                            <a:srgbClr val="000000"/>
                          </a:solidFill>
                          <a:effectLst/>
                          <a:latin typeface="Calibri" panose="020F0502020204030204" pitchFamily="34" charset="0"/>
                        </a:rPr>
                        <a:t>79</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r>
            </a:tbl>
          </a:graphicData>
        </a:graphic>
      </p:graphicFrame>
      <mc:AlternateContent xmlns:mc="http://schemas.openxmlformats.org/markup-compatibility/2006" xmlns:a14="http://schemas.microsoft.com/office/drawing/2010/main">
        <mc:Choice Requires="a14">
          <p:sp>
            <p:nvSpPr>
              <p:cNvPr id="3" name="TextBox 2"/>
              <p:cNvSpPr txBox="1"/>
              <p:nvPr/>
            </p:nvSpPr>
            <p:spPr>
              <a:xfrm>
                <a:off x="3187700" y="3848100"/>
                <a:ext cx="2397451" cy="74392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𝑆𝑒𝑟𝑖𝑒𝑠</m:t>
                          </m:r>
                        </m:sub>
                      </m:sSub>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𝐶</m:t>
                              </m:r>
                              <m:r>
                                <a:rPr lang="en-US" b="0" i="1" smtClean="0">
                                  <a:latin typeface="Cambria Math" panose="02040503050406030204" pitchFamily="18" charset="0"/>
                                </a:rPr>
                                <m:t>1</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𝐶</m:t>
                              </m:r>
                              <m:r>
                                <a:rPr lang="en-US" b="0" i="1" smtClean="0">
                                  <a:latin typeface="Cambria Math" panose="02040503050406030204" pitchFamily="18" charset="0"/>
                                </a:rPr>
                                <m:t>2</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𝐶</m:t>
                              </m:r>
                              <m:r>
                                <a:rPr lang="en-US" b="0" i="1" smtClean="0">
                                  <a:latin typeface="Cambria Math" panose="02040503050406030204" pitchFamily="18" charset="0"/>
                                </a:rPr>
                                <m:t>3</m:t>
                              </m:r>
                            </m:den>
                          </m:f>
                        </m:den>
                      </m:f>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3187700" y="3848100"/>
                <a:ext cx="2397451" cy="743922"/>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6718300" y="4081561"/>
                <a:ext cx="252812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𝑃𝑎𝑟𝑎𝑙𝑙𝑒𝑙</m:t>
                          </m:r>
                        </m:sub>
                      </m:sSub>
                      <m:r>
                        <a:rPr lang="en-US" b="0" i="1" smtClean="0">
                          <a:latin typeface="Cambria Math" panose="02040503050406030204" pitchFamily="18" charset="0"/>
                        </a:rPr>
                        <m:t>=</m:t>
                      </m:r>
                      <m:r>
                        <a:rPr lang="en-US" b="0" i="1" smtClean="0">
                          <a:latin typeface="Cambria Math" panose="02040503050406030204" pitchFamily="18" charset="0"/>
                        </a:rPr>
                        <m:t>𝐶</m:t>
                      </m:r>
                      <m:r>
                        <a:rPr lang="en-US" b="0" i="1" smtClean="0">
                          <a:latin typeface="Cambria Math" panose="02040503050406030204" pitchFamily="18" charset="0"/>
                        </a:rPr>
                        <m:t>1+</m:t>
                      </m:r>
                      <m:r>
                        <a:rPr lang="en-US" b="0" i="1" smtClean="0">
                          <a:latin typeface="Cambria Math" panose="02040503050406030204" pitchFamily="18" charset="0"/>
                        </a:rPr>
                        <m:t>𝐶</m:t>
                      </m:r>
                      <m:r>
                        <a:rPr lang="en-US" b="0" i="1" smtClean="0">
                          <a:latin typeface="Cambria Math" panose="02040503050406030204" pitchFamily="18" charset="0"/>
                        </a:rPr>
                        <m:t>2+</m:t>
                      </m:r>
                      <m:r>
                        <a:rPr lang="en-US" b="0" i="1" smtClean="0">
                          <a:latin typeface="Cambria Math" panose="02040503050406030204" pitchFamily="18" charset="0"/>
                        </a:rPr>
                        <m:t>𝐶</m:t>
                      </m:r>
                      <m:r>
                        <a:rPr lang="en-US" b="0" i="1" smtClean="0">
                          <a:latin typeface="Cambria Math" panose="02040503050406030204" pitchFamily="18" charset="0"/>
                        </a:rPr>
                        <m:t>3</m:t>
                      </m:r>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6718300" y="4081561"/>
                <a:ext cx="2528128" cy="276999"/>
              </a:xfrm>
              <a:prstGeom prst="rect">
                <a:avLst/>
              </a:prstGeom>
              <a:blipFill rotWithShape="0">
                <a:blip r:embed="rId3"/>
                <a:stretch>
                  <a:fillRect l="-1446" r="-1928" b="-17778"/>
                </a:stretch>
              </a:blipFill>
            </p:spPr>
            <p:txBody>
              <a:bodyPr/>
              <a:lstStyle/>
              <a:p>
                <a:r>
                  <a:rPr lang="en-US">
                    <a:noFill/>
                  </a:rPr>
                  <a:t> </a:t>
                </a:r>
              </a:p>
            </p:txBody>
          </p:sp>
        </mc:Fallback>
      </mc:AlternateContent>
    </p:spTree>
    <p:extLst>
      <p:ext uri="{BB962C8B-B14F-4D97-AF65-F5344CB8AC3E}">
        <p14:creationId xmlns:p14="http://schemas.microsoft.com/office/powerpoint/2010/main" val="424985284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solidFill>
                  <a:prstClr val="white">
                    <a:tint val="75000"/>
                  </a:prstClr>
                </a:solidFill>
              </a:rPr>
              <a:t>EECT 111-50c Lab Notebook</a:t>
            </a:r>
            <a:endParaRPr lang="en-US">
              <a:solidFill>
                <a:prstClr val="white">
                  <a:tint val="75000"/>
                </a:prstClr>
              </a:solidFill>
            </a:endParaRPr>
          </a:p>
        </p:txBody>
      </p:sp>
      <p:sp>
        <p:nvSpPr>
          <p:cNvPr id="5" name="Content Placeholder 2"/>
          <p:cNvSpPr txBox="1">
            <a:spLocks/>
          </p:cNvSpPr>
          <p:nvPr/>
        </p:nvSpPr>
        <p:spPr>
          <a:xfrm>
            <a:off x="838200" y="2023643"/>
            <a:ext cx="8503920" cy="3556088"/>
          </a:xfrm>
          <a:prstGeom prst="rect">
            <a:avLst/>
          </a:prstGeom>
          <a:ln w="22225">
            <a:noFill/>
          </a:ln>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Clr>
                <a:srgbClr val="90C226"/>
              </a:buClr>
              <a:buFont typeface="Wingdings" panose="05000000000000000000" pitchFamily="2" charset="2"/>
              <a:buChar char="Ø"/>
            </a:pPr>
            <a:r>
              <a:rPr lang="en-US" sz="2000" dirty="0">
                <a:solidFill>
                  <a:schemeClr val="tx1"/>
                </a:solidFill>
              </a:rPr>
              <a:t>When capacitors are put in series their total  capacitance is calculated like resistors in parallel. </a:t>
            </a:r>
            <a:endParaRPr lang="en-US" sz="2000" dirty="0" smtClean="0">
              <a:solidFill>
                <a:schemeClr val="tx1"/>
              </a:solidFill>
            </a:endParaRPr>
          </a:p>
          <a:p>
            <a:pPr>
              <a:buClr>
                <a:srgbClr val="90C226"/>
              </a:buClr>
              <a:buFont typeface="Wingdings" panose="05000000000000000000" pitchFamily="2" charset="2"/>
              <a:buChar char="Ø"/>
            </a:pPr>
            <a:r>
              <a:rPr lang="en-US" sz="2000" dirty="0" smtClean="0">
                <a:solidFill>
                  <a:schemeClr val="tx1"/>
                </a:solidFill>
              </a:rPr>
              <a:t>When </a:t>
            </a:r>
            <a:r>
              <a:rPr lang="en-US" sz="2000" dirty="0">
                <a:solidFill>
                  <a:schemeClr val="tx1"/>
                </a:solidFill>
              </a:rPr>
              <a:t>capacitors are put in parallel their total capacitance is calculated like resistors in series. </a:t>
            </a:r>
            <a:endParaRPr lang="en-US" sz="2000" dirty="0" smtClean="0">
              <a:solidFill>
                <a:schemeClr val="tx1"/>
              </a:solidFill>
            </a:endParaRPr>
          </a:p>
          <a:p>
            <a:pPr>
              <a:buClr>
                <a:srgbClr val="90C226"/>
              </a:buClr>
              <a:buFont typeface="Wingdings" panose="05000000000000000000" pitchFamily="2" charset="2"/>
              <a:buChar char="Ø"/>
            </a:pPr>
            <a:r>
              <a:rPr lang="en-US" sz="2000" dirty="0" smtClean="0">
                <a:solidFill>
                  <a:schemeClr val="tx1"/>
                </a:solidFill>
              </a:rPr>
              <a:t>The </a:t>
            </a:r>
            <a:r>
              <a:rPr lang="en-US" sz="2000" dirty="0">
                <a:solidFill>
                  <a:schemeClr val="tx1"/>
                </a:solidFill>
              </a:rPr>
              <a:t>47 micro Henry capacitor was quiet a bit lower than the expected value</a:t>
            </a:r>
            <a:r>
              <a:rPr lang="en-US" sz="2000" dirty="0" smtClean="0">
                <a:solidFill>
                  <a:schemeClr val="tx1"/>
                </a:solidFill>
              </a:rPr>
              <a:t>.</a:t>
            </a:r>
          </a:p>
          <a:p>
            <a:pPr>
              <a:buClr>
                <a:srgbClr val="90C226"/>
              </a:buClr>
              <a:buFont typeface="Wingdings" panose="05000000000000000000" pitchFamily="2" charset="2"/>
              <a:buChar char="Ø"/>
            </a:pPr>
            <a:r>
              <a:rPr lang="en-US" sz="2000" dirty="0" smtClean="0">
                <a:solidFill>
                  <a:schemeClr val="tx1"/>
                </a:solidFill>
              </a:rPr>
              <a:t> </a:t>
            </a:r>
            <a:r>
              <a:rPr lang="en-US" sz="2000" dirty="0">
                <a:solidFill>
                  <a:schemeClr val="tx1"/>
                </a:solidFill>
              </a:rPr>
              <a:t>A reason for this might be that the capacitor is starting to go bad.</a:t>
            </a:r>
          </a:p>
          <a:p>
            <a:pPr>
              <a:buClr>
                <a:srgbClr val="90C226"/>
              </a:buClr>
              <a:buFont typeface="Wingdings" panose="05000000000000000000" pitchFamily="2" charset="2"/>
              <a:buChar char="Ø"/>
            </a:pPr>
            <a:endParaRPr lang="en-US" sz="2000" dirty="0" smtClean="0">
              <a:solidFill>
                <a:prstClr val="white">
                  <a:lumMod val="75000"/>
                  <a:lumOff val="25000"/>
                </a:prstClr>
              </a:solidFill>
            </a:endParaRPr>
          </a:p>
        </p:txBody>
      </p:sp>
      <p:sp>
        <p:nvSpPr>
          <p:cNvPr id="4" name="Slide Number Placeholder 3"/>
          <p:cNvSpPr>
            <a:spLocks noGrp="1"/>
          </p:cNvSpPr>
          <p:nvPr>
            <p:ph type="sldNum" sz="quarter" idx="12"/>
          </p:nvPr>
        </p:nvSpPr>
        <p:spPr/>
        <p:txBody>
          <a:bodyPr/>
          <a:lstStyle/>
          <a:p>
            <a:fld id="{02F5106F-FE9C-4CEA-B66C-F71DEFA97EDD}" type="slidenum">
              <a:rPr lang="en-US" smtClean="0">
                <a:solidFill>
                  <a:srgbClr val="90C226"/>
                </a:solidFill>
              </a:rPr>
              <a:pPr/>
              <a:t>76</a:t>
            </a:fld>
            <a:endParaRPr lang="en-US">
              <a:solidFill>
                <a:srgbClr val="90C226"/>
              </a:solidFill>
            </a:endParaRPr>
          </a:p>
        </p:txBody>
      </p:sp>
      <p:sp>
        <p:nvSpPr>
          <p:cNvPr id="7" name="Title 1"/>
          <p:cNvSpPr txBox="1">
            <a:spLocks/>
          </p:cNvSpPr>
          <p:nvPr/>
        </p:nvSpPr>
        <p:spPr>
          <a:xfrm>
            <a:off x="838200" y="241212"/>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rgbClr val="90C226"/>
                </a:solidFill>
              </a:rPr>
              <a:t>Lab 10 – Series/Parallel Capacitors, Observations</a:t>
            </a:r>
            <a:endParaRPr lang="en-US" dirty="0">
              <a:solidFill>
                <a:srgbClr val="90C226"/>
              </a:solidFill>
            </a:endParaRPr>
          </a:p>
        </p:txBody>
      </p:sp>
    </p:spTree>
    <p:extLst>
      <p:ext uri="{BB962C8B-B14F-4D97-AF65-F5344CB8AC3E}">
        <p14:creationId xmlns:p14="http://schemas.microsoft.com/office/powerpoint/2010/main" val="137403037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solidFill>
                  <a:prstClr val="white">
                    <a:tint val="75000"/>
                  </a:prstClr>
                </a:solidFill>
              </a:rPr>
              <a:t>EECT 111-50c Lab Notebook</a:t>
            </a:r>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02F5106F-FE9C-4CEA-B66C-F71DEFA97EDD}" type="slidenum">
              <a:rPr lang="en-US" smtClean="0">
                <a:solidFill>
                  <a:srgbClr val="90C226"/>
                </a:solidFill>
              </a:rPr>
              <a:pPr/>
              <a:t>77</a:t>
            </a:fld>
            <a:endParaRPr lang="en-US">
              <a:solidFill>
                <a:srgbClr val="90C226"/>
              </a:solidFill>
            </a:endParaRPr>
          </a:p>
        </p:txBody>
      </p:sp>
      <p:sp>
        <p:nvSpPr>
          <p:cNvPr id="6" name="Content Placeholder 2"/>
          <p:cNvSpPr txBox="1">
            <a:spLocks/>
          </p:cNvSpPr>
          <p:nvPr/>
        </p:nvSpPr>
        <p:spPr>
          <a:xfrm>
            <a:off x="723707" y="2285302"/>
            <a:ext cx="9071081" cy="2781998"/>
          </a:xfrm>
          <a:prstGeom prst="rect">
            <a:avLst/>
          </a:prstGeom>
          <a:ln w="22225">
            <a:noFill/>
          </a:ln>
        </p:spPr>
        <p:txBody>
          <a:bodyPr vert="horz">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a:lnSpc>
                <a:spcPct val="200000"/>
              </a:lnSpc>
              <a:buClr>
                <a:srgbClr val="90C226"/>
              </a:buClr>
              <a:buFont typeface="Wingdings" panose="05000000000000000000" pitchFamily="2" charset="2"/>
              <a:buChar char="v"/>
            </a:pPr>
            <a:r>
              <a:rPr lang="en-US" dirty="0" smtClean="0">
                <a:solidFill>
                  <a:prstClr val="white"/>
                </a:solidFill>
              </a:rPr>
              <a:t> The Measured values were within tolerance of the Calculated and simulated results. This confirmed that the method for measuring capacitance was accurate.</a:t>
            </a:r>
            <a:endParaRPr lang="en-US" dirty="0">
              <a:solidFill>
                <a:prstClr val="white"/>
              </a:solidFill>
            </a:endParaRPr>
          </a:p>
        </p:txBody>
      </p:sp>
      <p:sp>
        <p:nvSpPr>
          <p:cNvPr id="8" name="Title 1"/>
          <p:cNvSpPr txBox="1">
            <a:spLocks/>
          </p:cNvSpPr>
          <p:nvPr/>
        </p:nvSpPr>
        <p:spPr>
          <a:xfrm>
            <a:off x="838200" y="241212"/>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rgbClr val="90C226"/>
                </a:solidFill>
              </a:rPr>
              <a:t>Lab 10 – Series/Parallel Capacitors, Conclusion</a:t>
            </a:r>
            <a:endParaRPr lang="en-US" dirty="0">
              <a:solidFill>
                <a:srgbClr val="90C226"/>
              </a:solidFill>
            </a:endParaRPr>
          </a:p>
        </p:txBody>
      </p:sp>
    </p:spTree>
    <p:extLst>
      <p:ext uri="{BB962C8B-B14F-4D97-AF65-F5344CB8AC3E}">
        <p14:creationId xmlns:p14="http://schemas.microsoft.com/office/powerpoint/2010/main" val="281403549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57744"/>
            <a:ext cx="7766936" cy="1646302"/>
          </a:xfrm>
        </p:spPr>
        <p:txBody>
          <a:bodyPr/>
          <a:lstStyle/>
          <a:p>
            <a:pPr algn="ctr"/>
            <a:r>
              <a:rPr lang="en-US" dirty="0" smtClean="0">
                <a:latin typeface="OCR A Extended" panose="02010509020102010303" pitchFamily="50" charset="0"/>
              </a:rPr>
              <a:t>LAB 11: RC Lab</a:t>
            </a:r>
            <a:endParaRPr lang="en-US" dirty="0">
              <a:latin typeface="OCR A Extended" panose="02010509020102010303" pitchFamily="50" charset="0"/>
            </a:endParaRPr>
          </a:p>
        </p:txBody>
      </p:sp>
      <p:sp>
        <p:nvSpPr>
          <p:cNvPr id="6" name="Subtitle 2"/>
          <p:cNvSpPr>
            <a:spLocks noGrp="1"/>
          </p:cNvSpPr>
          <p:nvPr>
            <p:ph type="subTitle" idx="1"/>
          </p:nvPr>
        </p:nvSpPr>
        <p:spPr>
          <a:xfrm>
            <a:off x="1507067" y="4109005"/>
            <a:ext cx="7766936" cy="1457082"/>
          </a:xfrm>
        </p:spPr>
        <p:txBody>
          <a:bodyPr>
            <a:normAutofit fontScale="77500" lnSpcReduction="20000"/>
          </a:bodyPr>
          <a:lstStyle/>
          <a:p>
            <a:pPr algn="ctr"/>
            <a:r>
              <a:rPr lang="en-US" dirty="0" smtClean="0"/>
              <a:t>Josiah Abel</a:t>
            </a:r>
          </a:p>
          <a:p>
            <a:pPr algn="ctr"/>
            <a:r>
              <a:rPr lang="en-US" dirty="0" smtClean="0"/>
              <a:t>Date: 4/9/2015</a:t>
            </a:r>
          </a:p>
          <a:p>
            <a:pPr algn="ctr"/>
            <a:r>
              <a:rPr lang="en-US" dirty="0" smtClean="0"/>
              <a:t>Lab Partners: Dakota Johnson and Cody Fletcher</a:t>
            </a:r>
          </a:p>
          <a:p>
            <a:pPr algn="ctr"/>
            <a:r>
              <a:rPr lang="en-US" dirty="0" smtClean="0"/>
              <a:t>Lab Bench # 6</a:t>
            </a:r>
          </a:p>
          <a:p>
            <a:pPr algn="ctr"/>
            <a:r>
              <a:rPr lang="en-US" dirty="0" smtClean="0"/>
              <a:t>EECT 111 </a:t>
            </a:r>
            <a:endParaRPr lang="en-US" dirty="0"/>
          </a:p>
        </p:txBody>
      </p:sp>
      <p:sp>
        <p:nvSpPr>
          <p:cNvPr id="8" name="Footer Placeholder 7"/>
          <p:cNvSpPr>
            <a:spLocks noGrp="1"/>
          </p:cNvSpPr>
          <p:nvPr>
            <p:ph type="ftr" sz="quarter" idx="11"/>
          </p:nvPr>
        </p:nvSpPr>
        <p:spPr/>
        <p:txBody>
          <a:bodyPr/>
          <a:lstStyle/>
          <a:p>
            <a:r>
              <a:rPr lang="en-US" dirty="0" smtClean="0">
                <a:solidFill>
                  <a:prstClr val="white">
                    <a:tint val="75000"/>
                  </a:prstClr>
                </a:solidFill>
              </a:rPr>
              <a:t>EECT 111-50c Lab Notebook</a:t>
            </a:r>
            <a:endParaRPr lang="en-US" dirty="0">
              <a:solidFill>
                <a:prstClr val="white">
                  <a:tint val="75000"/>
                </a:prstClr>
              </a:solidFill>
            </a:endParaRPr>
          </a:p>
        </p:txBody>
      </p:sp>
      <p:sp>
        <p:nvSpPr>
          <p:cNvPr id="3" name="Slide Number Placeholder 2"/>
          <p:cNvSpPr>
            <a:spLocks noGrp="1"/>
          </p:cNvSpPr>
          <p:nvPr>
            <p:ph type="sldNum" sz="quarter" idx="12"/>
          </p:nvPr>
        </p:nvSpPr>
        <p:spPr/>
        <p:txBody>
          <a:bodyPr/>
          <a:lstStyle/>
          <a:p>
            <a:fld id="{02F5106F-FE9C-4CEA-B66C-F71DEFA97EDD}" type="slidenum">
              <a:rPr lang="en-US" smtClean="0">
                <a:solidFill>
                  <a:srgbClr val="90C226"/>
                </a:solidFill>
              </a:rPr>
              <a:pPr/>
              <a:t>78</a:t>
            </a:fld>
            <a:endParaRPr lang="en-US">
              <a:solidFill>
                <a:srgbClr val="90C226"/>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7119" y="1940348"/>
            <a:ext cx="3086829" cy="1932355"/>
          </a:xfrm>
          <a:prstGeom prst="rect">
            <a:avLst/>
          </a:prstGeom>
        </p:spPr>
      </p:pic>
    </p:spTree>
    <p:extLst>
      <p:ext uri="{BB962C8B-B14F-4D97-AF65-F5344CB8AC3E}">
        <p14:creationId xmlns:p14="http://schemas.microsoft.com/office/powerpoint/2010/main" val="60516738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838200" y="926924"/>
            <a:ext cx="10515600" cy="116659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solidFill>
                  <a:prstClr val="white"/>
                </a:solidFill>
              </a:rPr>
              <a:t>OBJECTIVE: </a:t>
            </a:r>
            <a:r>
              <a:rPr lang="en-US" dirty="0"/>
              <a:t>To experiment with a resistor and a capacitor in a series circuit with each other. </a:t>
            </a:r>
          </a:p>
          <a:p>
            <a:pPr marL="0" indent="0">
              <a:buFont typeface="Arial" panose="020B0604020202020204" pitchFamily="34" charset="0"/>
              <a:buNone/>
            </a:pPr>
            <a:endParaRPr lang="en-US" dirty="0">
              <a:solidFill>
                <a:prstClr val="white"/>
              </a:solidFill>
            </a:endParaRPr>
          </a:p>
        </p:txBody>
      </p:sp>
      <p:sp>
        <p:nvSpPr>
          <p:cNvPr id="5" name="Content Placeholder 2"/>
          <p:cNvSpPr txBox="1">
            <a:spLocks/>
          </p:cNvSpPr>
          <p:nvPr/>
        </p:nvSpPr>
        <p:spPr>
          <a:xfrm>
            <a:off x="838200" y="2247724"/>
            <a:ext cx="10515600" cy="38863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prstClr val="white"/>
                </a:solidFill>
              </a:rPr>
              <a:t>-MATERIALS-</a:t>
            </a:r>
          </a:p>
          <a:p>
            <a:pPr>
              <a:buFont typeface="Wingdings" panose="05000000000000000000" pitchFamily="2" charset="2"/>
              <a:buChar char="q"/>
            </a:pPr>
            <a:r>
              <a:rPr lang="en-US" sz="2000" dirty="0" smtClean="0">
                <a:solidFill>
                  <a:prstClr val="white"/>
                </a:solidFill>
              </a:rPr>
              <a:t>Digital </a:t>
            </a:r>
            <a:r>
              <a:rPr lang="en-US" sz="2000" dirty="0" err="1" smtClean="0">
                <a:solidFill>
                  <a:prstClr val="white"/>
                </a:solidFill>
              </a:rPr>
              <a:t>Multimeter</a:t>
            </a:r>
            <a:r>
              <a:rPr lang="en-US" sz="2000" dirty="0" smtClean="0">
                <a:solidFill>
                  <a:prstClr val="white"/>
                </a:solidFill>
              </a:rPr>
              <a:t>, GW INSTEK GDM-8245, Serial #: CL860332</a:t>
            </a:r>
          </a:p>
          <a:p>
            <a:pPr>
              <a:buFont typeface="Wingdings" panose="05000000000000000000" pitchFamily="2" charset="2"/>
              <a:buChar char="q"/>
            </a:pPr>
            <a:r>
              <a:rPr lang="en-US" sz="2000" dirty="0" smtClean="0">
                <a:solidFill>
                  <a:prstClr val="white"/>
                </a:solidFill>
              </a:rPr>
              <a:t>LCR </a:t>
            </a:r>
            <a:r>
              <a:rPr lang="en-US" sz="2000" dirty="0">
                <a:solidFill>
                  <a:prstClr val="white"/>
                </a:solidFill>
              </a:rPr>
              <a:t>Meter, GW INSTEK, LLR METER LCR-819, Serial #: </a:t>
            </a:r>
            <a:r>
              <a:rPr lang="en-US" sz="2000" dirty="0" smtClean="0">
                <a:solidFill>
                  <a:prstClr val="white"/>
                </a:solidFill>
              </a:rPr>
              <a:t>E120998</a:t>
            </a:r>
          </a:p>
          <a:p>
            <a:pPr>
              <a:buFont typeface="Wingdings" panose="05000000000000000000" pitchFamily="2" charset="2"/>
              <a:buChar char="q"/>
            </a:pPr>
            <a:r>
              <a:rPr lang="en-US" sz="2000" dirty="0" smtClean="0">
                <a:solidFill>
                  <a:prstClr val="white"/>
                </a:solidFill>
              </a:rPr>
              <a:t>Oscilloscope, Tektronix TDS 220, Serial #: B083266</a:t>
            </a:r>
          </a:p>
          <a:p>
            <a:pPr>
              <a:buFont typeface="Wingdings" panose="05000000000000000000" pitchFamily="2" charset="2"/>
              <a:buChar char="q"/>
            </a:pPr>
            <a:r>
              <a:rPr lang="en-US" sz="2000" dirty="0" smtClean="0">
                <a:solidFill>
                  <a:prstClr val="white"/>
                </a:solidFill>
              </a:rPr>
              <a:t>Function Generator, GW INSTEK, GFG-8210, Serial #: A173775</a:t>
            </a:r>
          </a:p>
          <a:p>
            <a:pPr>
              <a:buFont typeface="Wingdings" panose="05000000000000000000" pitchFamily="2" charset="2"/>
              <a:buChar char="q"/>
            </a:pPr>
            <a:r>
              <a:rPr lang="en-US" sz="2000" dirty="0">
                <a:solidFill>
                  <a:prstClr val="white"/>
                </a:solidFill>
              </a:rPr>
              <a:t>3</a:t>
            </a:r>
            <a:r>
              <a:rPr lang="en-US" sz="2000" dirty="0" smtClean="0">
                <a:solidFill>
                  <a:prstClr val="white"/>
                </a:solidFill>
              </a:rPr>
              <a:t> Capacitors</a:t>
            </a:r>
            <a:r>
              <a:rPr lang="en-US" sz="2000" dirty="0">
                <a:solidFill>
                  <a:prstClr val="white"/>
                </a:solidFill>
              </a:rPr>
              <a:t>, </a:t>
            </a:r>
            <a:r>
              <a:rPr lang="en-US" sz="2000" dirty="0" smtClean="0">
                <a:solidFill>
                  <a:prstClr val="white"/>
                </a:solidFill>
              </a:rPr>
              <a:t>(1 </a:t>
            </a:r>
            <a:r>
              <a:rPr lang="en-US" sz="2000" dirty="0">
                <a:solidFill>
                  <a:prstClr val="white"/>
                </a:solidFill>
              </a:rPr>
              <a:t>µF, </a:t>
            </a:r>
            <a:r>
              <a:rPr lang="en-US" sz="2000" dirty="0" smtClean="0">
                <a:solidFill>
                  <a:prstClr val="white"/>
                </a:solidFill>
              </a:rPr>
              <a:t>2.2 </a:t>
            </a:r>
            <a:r>
              <a:rPr lang="en-US" sz="2000" dirty="0">
                <a:solidFill>
                  <a:prstClr val="white"/>
                </a:solidFill>
              </a:rPr>
              <a:t>µF, </a:t>
            </a:r>
            <a:r>
              <a:rPr lang="en-US" sz="2000" dirty="0" smtClean="0">
                <a:solidFill>
                  <a:prstClr val="white"/>
                </a:solidFill>
              </a:rPr>
              <a:t>0.47 µF)</a:t>
            </a:r>
          </a:p>
          <a:p>
            <a:pPr>
              <a:buFont typeface="Wingdings" panose="05000000000000000000" pitchFamily="2" charset="2"/>
              <a:buChar char="q"/>
            </a:pPr>
            <a:r>
              <a:rPr lang="en-US" sz="2000" dirty="0" smtClean="0">
                <a:solidFill>
                  <a:prstClr val="white"/>
                </a:solidFill>
              </a:rPr>
              <a:t>1 Resistor, (1 </a:t>
            </a:r>
            <a:r>
              <a:rPr lang="en-US" sz="2000" dirty="0">
                <a:solidFill>
                  <a:prstClr val="white"/>
                </a:solidFill>
              </a:rPr>
              <a:t>K</a:t>
            </a:r>
            <a:r>
              <a:rPr lang="el-GR" sz="2000" dirty="0" smtClean="0">
                <a:solidFill>
                  <a:prstClr val="white"/>
                </a:solidFill>
              </a:rPr>
              <a:t>Ω</a:t>
            </a:r>
            <a:r>
              <a:rPr lang="en-US" sz="2000" dirty="0" smtClean="0">
                <a:solidFill>
                  <a:prstClr val="white"/>
                </a:solidFill>
              </a:rPr>
              <a:t>) </a:t>
            </a:r>
          </a:p>
          <a:p>
            <a:pPr>
              <a:buFont typeface="Wingdings" panose="05000000000000000000" pitchFamily="2" charset="2"/>
              <a:buChar char="q"/>
            </a:pPr>
            <a:r>
              <a:rPr lang="en-US" sz="2000" dirty="0" err="1" smtClean="0">
                <a:solidFill>
                  <a:prstClr val="white"/>
                </a:solidFill>
              </a:rPr>
              <a:t>Multisim</a:t>
            </a:r>
            <a:r>
              <a:rPr lang="en-US" sz="2000" dirty="0" smtClean="0">
                <a:solidFill>
                  <a:prstClr val="white"/>
                </a:solidFill>
              </a:rPr>
              <a:t> 13.0 Computer program</a:t>
            </a:r>
          </a:p>
          <a:p>
            <a:pPr>
              <a:buFont typeface="Wingdings" panose="05000000000000000000" pitchFamily="2" charset="2"/>
              <a:buChar char="q"/>
            </a:pPr>
            <a:r>
              <a:rPr lang="en-US" sz="2000" dirty="0">
                <a:solidFill>
                  <a:prstClr val="white"/>
                </a:solidFill>
              </a:rPr>
              <a:t> </a:t>
            </a:r>
            <a:r>
              <a:rPr lang="en-US" sz="2000" dirty="0" smtClean="0">
                <a:solidFill>
                  <a:prstClr val="white"/>
                </a:solidFill>
              </a:rPr>
              <a:t>Assorted Jumper Wires</a:t>
            </a:r>
          </a:p>
        </p:txBody>
      </p:sp>
      <p:sp>
        <p:nvSpPr>
          <p:cNvPr id="6" name="Footer Placeholder 5"/>
          <p:cNvSpPr>
            <a:spLocks noGrp="1"/>
          </p:cNvSpPr>
          <p:nvPr>
            <p:ph type="ftr" sz="quarter" idx="11"/>
          </p:nvPr>
        </p:nvSpPr>
        <p:spPr>
          <a:xfrm>
            <a:off x="838200" y="6356349"/>
            <a:ext cx="4114800" cy="365125"/>
          </a:xfrm>
        </p:spPr>
        <p:txBody>
          <a:bodyPr/>
          <a:lstStyle/>
          <a:p>
            <a:r>
              <a:rPr lang="en-US" smtClean="0">
                <a:solidFill>
                  <a:prstClr val="white">
                    <a:tint val="75000"/>
                  </a:prstClr>
                </a:solidFill>
              </a:rPr>
              <a:t>EECT 111-50c Lab Notebook</a:t>
            </a:r>
            <a:endParaRPr lang="en-US" dirty="0">
              <a:solidFill>
                <a:prstClr val="white">
                  <a:tint val="75000"/>
                </a:prstClr>
              </a:solidFill>
            </a:endParaRPr>
          </a:p>
        </p:txBody>
      </p:sp>
      <p:sp>
        <p:nvSpPr>
          <p:cNvPr id="2" name="Slide Number Placeholder 1"/>
          <p:cNvSpPr>
            <a:spLocks noGrp="1"/>
          </p:cNvSpPr>
          <p:nvPr>
            <p:ph type="sldNum" sz="quarter" idx="12"/>
          </p:nvPr>
        </p:nvSpPr>
        <p:spPr/>
        <p:txBody>
          <a:bodyPr/>
          <a:lstStyle/>
          <a:p>
            <a:fld id="{02F5106F-FE9C-4CEA-B66C-F71DEFA97EDD}" type="slidenum">
              <a:rPr lang="en-US" smtClean="0">
                <a:solidFill>
                  <a:srgbClr val="90C226"/>
                </a:solidFill>
              </a:rPr>
              <a:pPr/>
              <a:t>79</a:t>
            </a:fld>
            <a:endParaRPr lang="en-US">
              <a:solidFill>
                <a:srgbClr val="90C226"/>
              </a:solidFill>
            </a:endParaRPr>
          </a:p>
        </p:txBody>
      </p:sp>
      <p:sp>
        <p:nvSpPr>
          <p:cNvPr id="8" name="Title 1"/>
          <p:cNvSpPr txBox="1">
            <a:spLocks/>
          </p:cNvSpPr>
          <p:nvPr/>
        </p:nvSpPr>
        <p:spPr>
          <a:xfrm>
            <a:off x="838200" y="241212"/>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rgbClr val="90C226"/>
                </a:solidFill>
              </a:rPr>
              <a:t>Lab 11 – RC Lab</a:t>
            </a:r>
            <a:endParaRPr lang="en-US" dirty="0">
              <a:solidFill>
                <a:srgbClr val="90C226"/>
              </a:solidFill>
            </a:endParaRPr>
          </a:p>
        </p:txBody>
      </p:sp>
    </p:spTree>
    <p:extLst>
      <p:ext uri="{BB962C8B-B14F-4D97-AF65-F5344CB8AC3E}">
        <p14:creationId xmlns:p14="http://schemas.microsoft.com/office/powerpoint/2010/main" val="30389969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3313534877"/>
              </p:ext>
            </p:extLst>
          </p:nvPr>
        </p:nvGraphicFramePr>
        <p:xfrm>
          <a:off x="5087448" y="1682411"/>
          <a:ext cx="6656173" cy="3863548"/>
        </p:xfrm>
        <a:graphic>
          <a:graphicData uri="http://schemas.openxmlformats.org/drawingml/2006/table">
            <a:tbl>
              <a:tblPr/>
              <a:tblGrid>
                <a:gridCol w="2650860"/>
                <a:gridCol w="2650860"/>
                <a:gridCol w="1354453"/>
              </a:tblGrid>
              <a:tr h="308496">
                <a:tc gridSpan="3">
                  <a:txBody>
                    <a:bodyPr/>
                    <a:lstStyle/>
                    <a:p>
                      <a:pPr algn="ctr" fontAlgn="b"/>
                      <a:r>
                        <a:rPr lang="en-US" sz="1100" b="0" i="0" u="none" strike="noStrike" dirty="0">
                          <a:solidFill>
                            <a:srgbClr val="000000"/>
                          </a:solidFill>
                          <a:effectLst/>
                          <a:latin typeface="Calibri" panose="020F0502020204030204" pitchFamily="34" charset="0"/>
                        </a:rPr>
                        <a:t>DATA CALCULATIONS: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hMerge="1">
                  <a:txBody>
                    <a:bodyPr/>
                    <a:lstStyle/>
                    <a:p>
                      <a:endParaRPr lang="en-US"/>
                    </a:p>
                  </a:txBody>
                  <a:tcPr/>
                </a:tc>
                <a:tc hMerge="1">
                  <a:txBody>
                    <a:bodyPr/>
                    <a:lstStyle/>
                    <a:p>
                      <a:endParaRPr lang="en-US"/>
                    </a:p>
                  </a:txBody>
                  <a:tcPr/>
                </a:tc>
              </a:tr>
              <a:tr h="293806">
                <a:tc>
                  <a:txBody>
                    <a:bodyPr/>
                    <a:lstStyle/>
                    <a:p>
                      <a:pPr algn="ctr" fontAlgn="b"/>
                      <a:r>
                        <a:rPr lang="en-US" sz="1100" b="0" i="0" u="none" strike="noStrike" dirty="0">
                          <a:solidFill>
                            <a:srgbClr val="000000"/>
                          </a:solidFill>
                          <a:effectLst/>
                          <a:latin typeface="Calibri" panose="020F0502020204030204" pitchFamily="34" charset="0"/>
                        </a:rPr>
                        <a:t>Resisters Used:</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Ohms (1k)</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93806">
                <a:tc>
                  <a:txBody>
                    <a:bodyPr/>
                    <a:lstStyle/>
                    <a:p>
                      <a:pPr algn="ctr" fontAlgn="b"/>
                      <a:r>
                        <a:rPr lang="en-US" sz="1100" b="0" i="0" u="none" strike="noStrike" dirty="0">
                          <a:solidFill>
                            <a:srgbClr val="000000"/>
                          </a:solidFill>
                          <a:effectLst/>
                          <a:latin typeface="Calibri" panose="020F0502020204030204" pitchFamily="34" charset="0"/>
                        </a:rPr>
                        <a:t>Resistor code: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Brown,black,red,gold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93806">
                <a:tc>
                  <a:txBody>
                    <a:bodyPr/>
                    <a:lstStyle/>
                    <a:p>
                      <a:pPr algn="ctr" fontAlgn="b"/>
                      <a:r>
                        <a:rPr lang="en-US" sz="1100" b="0" i="0" u="none" strike="noStrike" dirty="0">
                          <a:solidFill>
                            <a:srgbClr val="000000"/>
                          </a:solidFill>
                          <a:effectLst/>
                          <a:latin typeface="Calibri" panose="020F0502020204030204" pitchFamily="34" charset="0"/>
                        </a:rPr>
                        <a:t>Tolerance (Low </a:t>
                      </a:r>
                      <a:r>
                        <a:rPr lang="en-US" sz="1100" b="0" i="0" u="none" strike="noStrike" dirty="0" smtClean="0">
                          <a:solidFill>
                            <a:srgbClr val="000000"/>
                          </a:solidFill>
                          <a:effectLst/>
                          <a:latin typeface="Calibri" panose="020F0502020204030204" pitchFamily="34" charset="0"/>
                        </a:rPr>
                        <a:t>Tolerance):</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950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0" i="0" u="none" strike="noStrike">
                          <a:solidFill>
                            <a:srgbClr val="000000"/>
                          </a:solidFill>
                          <a:effectLst/>
                          <a:latin typeface="Symbol" panose="05050102010706020507" pitchFamily="18" charset="2"/>
                        </a:rPr>
                        <a:t>W</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93806">
                <a:tc>
                  <a:txBody>
                    <a:bodyPr/>
                    <a:lstStyle/>
                    <a:p>
                      <a:pPr algn="ctr" fontAlgn="b"/>
                      <a:r>
                        <a:rPr lang="en-US" sz="1100" b="0" i="0" u="none" strike="noStrike" dirty="0">
                          <a:solidFill>
                            <a:srgbClr val="000000"/>
                          </a:solidFill>
                          <a:effectLst/>
                          <a:latin typeface="Calibri" panose="020F0502020204030204" pitchFamily="34" charset="0"/>
                        </a:rPr>
                        <a:t>Tolerance (High </a:t>
                      </a:r>
                      <a:r>
                        <a:rPr lang="en-US" sz="1100" b="0" i="0" u="none" strike="noStrike" dirty="0" smtClean="0">
                          <a:solidFill>
                            <a:srgbClr val="000000"/>
                          </a:solidFill>
                          <a:effectLst/>
                          <a:latin typeface="Calibri" panose="020F0502020204030204" pitchFamily="34" charset="0"/>
                        </a:rPr>
                        <a:t>Tolerance):</a:t>
                      </a:r>
                      <a:endParaRPr lang="en-US"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1050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0" i="0" u="none" strike="noStrike">
                          <a:solidFill>
                            <a:srgbClr val="000000"/>
                          </a:solidFill>
                          <a:effectLst/>
                          <a:latin typeface="Symbol" panose="05050102010706020507" pitchFamily="18" charset="2"/>
                        </a:rPr>
                        <a:t>W</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08496">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0" i="0" u="none" strike="noStrike">
                          <a:solidFill>
                            <a:srgbClr val="000000"/>
                          </a:solidFill>
                          <a:effectLst/>
                          <a:latin typeface="Symbol" panose="05050102010706020507" pitchFamily="18" charset="2"/>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93806">
                <a:tc>
                  <a:txBody>
                    <a:bodyPr/>
                    <a:lstStyle/>
                    <a:p>
                      <a:pPr algn="ctr" fontAlgn="b"/>
                      <a:r>
                        <a:rPr lang="en-US" sz="1100" b="0" i="0" u="none" strike="noStrike" dirty="0">
                          <a:solidFill>
                            <a:srgbClr val="000000"/>
                          </a:solidFill>
                          <a:effectLst/>
                          <a:latin typeface="Calibri" panose="020F0502020204030204" pitchFamily="34" charset="0"/>
                        </a:rPr>
                        <a:t>Mean: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982.6</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0" i="0" u="none" strike="noStrike">
                          <a:solidFill>
                            <a:srgbClr val="000000"/>
                          </a:solidFill>
                          <a:effectLst/>
                          <a:latin typeface="Symbol" panose="05050102010706020507" pitchFamily="18" charset="2"/>
                        </a:rPr>
                        <a:t>W</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93806">
                <a:tc>
                  <a:txBody>
                    <a:bodyPr/>
                    <a:lstStyle/>
                    <a:p>
                      <a:pPr algn="ctr" fontAlgn="b"/>
                      <a:r>
                        <a:rPr lang="en-US" sz="1100" b="0" i="0" u="none" strike="noStrike" dirty="0" smtClean="0">
                          <a:solidFill>
                            <a:srgbClr val="000000"/>
                          </a:solidFill>
                          <a:effectLst/>
                          <a:latin typeface="Calibri" panose="020F0502020204030204" pitchFamily="34" charset="0"/>
                        </a:rPr>
                        <a:t>Standard </a:t>
                      </a:r>
                      <a:r>
                        <a:rPr lang="en-US" sz="1100" b="0" i="0" u="none" strike="noStrike" dirty="0">
                          <a:solidFill>
                            <a:srgbClr val="000000"/>
                          </a:solidFill>
                          <a:effectLst/>
                          <a:latin typeface="Calibri" panose="020F0502020204030204" pitchFamily="34" charset="0"/>
                        </a:rPr>
                        <a:t>Dev:</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5.82</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0" i="0" u="none" strike="noStrike">
                          <a:solidFill>
                            <a:srgbClr val="000000"/>
                          </a:solidFill>
                          <a:effectLst/>
                          <a:latin typeface="Symbol" panose="05050102010706020507" pitchFamily="18" charset="2"/>
                        </a:rPr>
                        <a:t>W</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93806">
                <a:tc>
                  <a:txBody>
                    <a:bodyPr/>
                    <a:lstStyle/>
                    <a:p>
                      <a:pPr algn="ctr" fontAlgn="b"/>
                      <a:r>
                        <a:rPr lang="en-US" sz="1100" b="0" i="0" u="none" strike="noStrike" dirty="0">
                          <a:solidFill>
                            <a:srgbClr val="000000"/>
                          </a:solidFill>
                          <a:effectLst/>
                          <a:latin typeface="Calibri" panose="020F0502020204030204" pitchFamily="34" charset="0"/>
                        </a:rPr>
                        <a:t>Median: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981</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0" i="0" u="none" strike="noStrike">
                          <a:solidFill>
                            <a:srgbClr val="000000"/>
                          </a:solidFill>
                          <a:effectLst/>
                          <a:latin typeface="Symbol" panose="05050102010706020507" pitchFamily="18" charset="2"/>
                        </a:rPr>
                        <a:t>W</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93806">
                <a:tc>
                  <a:txBody>
                    <a:bodyPr/>
                    <a:lstStyle/>
                    <a:p>
                      <a:pPr algn="ctr" fontAlgn="b"/>
                      <a:r>
                        <a:rPr lang="en-US" sz="1100" b="0" i="0" u="none" strike="noStrike" dirty="0">
                          <a:solidFill>
                            <a:srgbClr val="000000"/>
                          </a:solidFill>
                          <a:effectLst/>
                          <a:latin typeface="Calibri" panose="020F0502020204030204" pitchFamily="34" charset="0"/>
                        </a:rPr>
                        <a:t>Mode: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980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0" i="0" u="none" strike="noStrike">
                          <a:solidFill>
                            <a:srgbClr val="000000"/>
                          </a:solidFill>
                          <a:effectLst/>
                          <a:latin typeface="Symbol" panose="05050102010706020507" pitchFamily="18" charset="2"/>
                        </a:rPr>
                        <a:t>W</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93806">
                <a:tc>
                  <a:txBody>
                    <a:bodyPr/>
                    <a:lstStyle/>
                    <a:p>
                      <a:pPr algn="ctr" fontAlgn="b"/>
                      <a:r>
                        <a:rPr lang="en-US" sz="1100" b="0" i="0" u="none" strike="noStrike" dirty="0">
                          <a:solidFill>
                            <a:srgbClr val="000000"/>
                          </a:solidFill>
                          <a:effectLst/>
                          <a:latin typeface="Calibri" panose="020F0502020204030204" pitchFamily="34" charset="0"/>
                        </a:rPr>
                        <a:t>Smallest:</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975</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0" i="0" u="none" strike="noStrike">
                          <a:solidFill>
                            <a:srgbClr val="000000"/>
                          </a:solidFill>
                          <a:effectLst/>
                          <a:latin typeface="Symbol" panose="05050102010706020507" pitchFamily="18" charset="2"/>
                        </a:rPr>
                        <a:t>W</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93806">
                <a:tc>
                  <a:txBody>
                    <a:bodyPr/>
                    <a:lstStyle/>
                    <a:p>
                      <a:pPr algn="ctr" fontAlgn="b"/>
                      <a:r>
                        <a:rPr lang="en-US" sz="1100" b="0" i="0" u="none" strike="noStrike" dirty="0">
                          <a:solidFill>
                            <a:srgbClr val="000000"/>
                          </a:solidFill>
                          <a:effectLst/>
                          <a:latin typeface="Calibri" panose="020F0502020204030204" pitchFamily="34" charset="0"/>
                        </a:rPr>
                        <a:t>Largest:</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1002</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0" i="0" u="none" strike="noStrike">
                          <a:solidFill>
                            <a:srgbClr val="000000"/>
                          </a:solidFill>
                          <a:effectLst/>
                          <a:latin typeface="Symbol" panose="05050102010706020507" pitchFamily="18" charset="2"/>
                        </a:rPr>
                        <a:t>W</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08496">
                <a:tc>
                  <a:txBody>
                    <a:bodyPr/>
                    <a:lstStyle/>
                    <a:p>
                      <a:pPr algn="ctr" fontAlgn="b"/>
                      <a:r>
                        <a:rPr lang="en-US" sz="1100" b="0" i="0" u="none" strike="noStrike" dirty="0">
                          <a:solidFill>
                            <a:srgbClr val="000000"/>
                          </a:solidFill>
                          <a:effectLst/>
                          <a:latin typeface="Calibri" panose="020F0502020204030204" pitchFamily="34" charset="0"/>
                        </a:rPr>
                        <a:t>Range: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27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0" i="0" u="none" strike="noStrike" dirty="0">
                          <a:solidFill>
                            <a:srgbClr val="000000"/>
                          </a:solidFill>
                          <a:effectLst/>
                          <a:latin typeface="Symbol" panose="05050102010706020507" pitchFamily="18" charset="2"/>
                        </a:rPr>
                        <a:t>W</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2" name="Footer Placeholder 1"/>
          <p:cNvSpPr>
            <a:spLocks noGrp="1"/>
          </p:cNvSpPr>
          <p:nvPr>
            <p:ph type="ftr" sz="quarter" idx="11"/>
          </p:nvPr>
        </p:nvSpPr>
        <p:spPr/>
        <p:txBody>
          <a:bodyPr/>
          <a:lstStyle/>
          <a:p>
            <a:r>
              <a:rPr lang="en-US" smtClean="0"/>
              <a:t>EECT 111-50c Lab Notebook</a:t>
            </a:r>
            <a:endParaRPr lang="en-US"/>
          </a:p>
        </p:txBody>
      </p:sp>
      <p:sp>
        <p:nvSpPr>
          <p:cNvPr id="4" name="Title 1"/>
          <p:cNvSpPr>
            <a:spLocks noGrp="1"/>
          </p:cNvSpPr>
          <p:nvPr>
            <p:ph type="title"/>
          </p:nvPr>
        </p:nvSpPr>
        <p:spPr>
          <a:xfrm>
            <a:off x="677334" y="444843"/>
            <a:ext cx="8596668" cy="939114"/>
          </a:xfrm>
        </p:spPr>
        <p:txBody>
          <a:bodyPr/>
          <a:lstStyle/>
          <a:p>
            <a:r>
              <a:rPr lang="en-US" dirty="0" smtClean="0"/>
              <a:t>Lab 1 – Resistor Variability, Calculations</a:t>
            </a:r>
            <a:endParaRPr lang="en-US" dirty="0"/>
          </a:p>
        </p:txBody>
      </p:sp>
      <mc:AlternateContent xmlns:mc="http://schemas.openxmlformats.org/markup-compatibility/2006" xmlns:a14="http://schemas.microsoft.com/office/drawing/2010/main">
        <mc:Choice Requires="a14">
          <p:sp>
            <p:nvSpPr>
              <p:cNvPr id="7" name="TextBox 6"/>
              <p:cNvSpPr txBox="1"/>
              <p:nvPr/>
            </p:nvSpPr>
            <p:spPr>
              <a:xfrm>
                <a:off x="533239" y="1891431"/>
                <a:ext cx="4109074" cy="5751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𝐴𝑟𝑖𝑡h𝑚𝑎𝑡𝑖𝑐</m:t>
                      </m:r>
                      <m:r>
                        <a:rPr lang="en-US" b="0" i="1" smtClean="0">
                          <a:latin typeface="Cambria Math" panose="02040503050406030204" pitchFamily="18" charset="0"/>
                        </a:rPr>
                        <m:t> </m:t>
                      </m:r>
                      <m:r>
                        <a:rPr lang="en-US" b="0" i="1" smtClean="0">
                          <a:latin typeface="Cambria Math" panose="02040503050406030204" pitchFamily="18" charset="0"/>
                        </a:rPr>
                        <m:t>𝑀𝑒𝑎𝑛</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𝑆𝑢𝑚</m:t>
                          </m:r>
                          <m:r>
                            <a:rPr lang="en-US" b="0" i="1" smtClean="0">
                              <a:latin typeface="Cambria Math" panose="02040503050406030204" pitchFamily="18" charset="0"/>
                            </a:rPr>
                            <m:t> </m:t>
                          </m:r>
                          <m:r>
                            <a:rPr lang="en-US" b="0" i="1" smtClean="0">
                              <a:latin typeface="Cambria Math" panose="02040503050406030204" pitchFamily="18" charset="0"/>
                            </a:rPr>
                            <m:t>𝑜𝑓</m:t>
                          </m:r>
                          <m:r>
                            <a:rPr lang="en-US" b="0" i="1" smtClean="0">
                              <a:latin typeface="Cambria Math" panose="02040503050406030204" pitchFamily="18" charset="0"/>
                            </a:rPr>
                            <m:t> </m:t>
                          </m:r>
                          <m:r>
                            <a:rPr lang="en-US" b="0" i="1" smtClean="0">
                              <a:latin typeface="Cambria Math" panose="02040503050406030204" pitchFamily="18" charset="0"/>
                            </a:rPr>
                            <m:t>𝐴𝑙𝑙</m:t>
                          </m:r>
                          <m:r>
                            <a:rPr lang="en-US" b="0" i="1" smtClean="0">
                              <a:latin typeface="Cambria Math" panose="02040503050406030204" pitchFamily="18" charset="0"/>
                            </a:rPr>
                            <m:t> </m:t>
                          </m:r>
                          <m:r>
                            <a:rPr lang="en-US" b="0" i="1" smtClean="0">
                              <a:latin typeface="Cambria Math" panose="02040503050406030204" pitchFamily="18" charset="0"/>
                            </a:rPr>
                            <m:t>𝑉𝑎𝑙𝑢𝑒𝑠</m:t>
                          </m:r>
                        </m:num>
                        <m:den>
                          <m:r>
                            <a:rPr lang="en-US" b="0" i="1" smtClean="0">
                              <a:latin typeface="Cambria Math" panose="02040503050406030204" pitchFamily="18" charset="0"/>
                            </a:rPr>
                            <m:t>𝑁𝑢𝑚𝑏𝑒𝑟</m:t>
                          </m:r>
                          <m:r>
                            <a:rPr lang="en-US" b="0" i="1" smtClean="0">
                              <a:latin typeface="Cambria Math" panose="02040503050406030204" pitchFamily="18" charset="0"/>
                            </a:rPr>
                            <m:t> </m:t>
                          </m:r>
                          <m:r>
                            <a:rPr lang="en-US" b="0" i="1" smtClean="0">
                              <a:latin typeface="Cambria Math" panose="02040503050406030204" pitchFamily="18" charset="0"/>
                            </a:rPr>
                            <m:t>𝑜𝑓</m:t>
                          </m:r>
                          <m:r>
                            <a:rPr lang="en-US" b="0" i="1" smtClean="0">
                              <a:latin typeface="Cambria Math" panose="02040503050406030204" pitchFamily="18" charset="0"/>
                            </a:rPr>
                            <m:t> </m:t>
                          </m:r>
                          <m:r>
                            <a:rPr lang="en-US" b="0" i="1" smtClean="0">
                              <a:latin typeface="Cambria Math" panose="02040503050406030204" pitchFamily="18" charset="0"/>
                            </a:rPr>
                            <m:t>𝑉𝑎𝑙𝑢𝑒𝑠</m:t>
                          </m:r>
                        </m:den>
                      </m:f>
                    </m:oMath>
                  </m:oMathPara>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533239" y="1891431"/>
                <a:ext cx="4109074" cy="575157"/>
              </a:xfrm>
              <a:prstGeom prst="rect">
                <a:avLst/>
              </a:prstGeom>
              <a:blipFill rotWithShape="0">
                <a:blip r:embed="rId2"/>
                <a:stretch>
                  <a:fillRect/>
                </a:stretch>
              </a:blipFill>
            </p:spPr>
            <p:txBody>
              <a:bodyPr/>
              <a:lstStyle/>
              <a:p>
                <a:r>
                  <a:rPr lang="en-US">
                    <a:noFill/>
                  </a:rPr>
                  <a:t> </a:t>
                </a:r>
              </a:p>
            </p:txBody>
          </p:sp>
        </mc:Fallback>
      </mc:AlternateContent>
      <p:sp>
        <p:nvSpPr>
          <p:cNvPr id="8" name="TextBox 7"/>
          <p:cNvSpPr txBox="1"/>
          <p:nvPr/>
        </p:nvSpPr>
        <p:spPr>
          <a:xfrm>
            <a:off x="533239" y="3343327"/>
            <a:ext cx="2217274" cy="369332"/>
          </a:xfrm>
          <a:prstGeom prst="rect">
            <a:avLst/>
          </a:prstGeom>
          <a:noFill/>
        </p:spPr>
        <p:txBody>
          <a:bodyPr wrap="none" rtlCol="0">
            <a:spAutoFit/>
          </a:bodyPr>
          <a:lstStyle/>
          <a:p>
            <a:r>
              <a:rPr lang="en-US" dirty="0" smtClean="0"/>
              <a:t>Standard Deviation:</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5971" y="3859932"/>
            <a:ext cx="1981200" cy="628650"/>
          </a:xfrm>
          <a:prstGeom prst="rect">
            <a:avLst/>
          </a:prstGeom>
        </p:spPr>
      </p:pic>
      <p:sp>
        <p:nvSpPr>
          <p:cNvPr id="11" name="Slide Number Placeholder 10"/>
          <p:cNvSpPr>
            <a:spLocks noGrp="1"/>
          </p:cNvSpPr>
          <p:nvPr>
            <p:ph type="sldNum" sz="quarter" idx="12"/>
          </p:nvPr>
        </p:nvSpPr>
        <p:spPr/>
        <p:txBody>
          <a:bodyPr/>
          <a:lstStyle/>
          <a:p>
            <a:fld id="{02F5106F-FE9C-4CEA-B66C-F71DEFA97EDD}" type="slidenum">
              <a:rPr lang="en-US" smtClean="0"/>
              <a:t>8</a:t>
            </a:fld>
            <a:endParaRPr lang="en-US"/>
          </a:p>
        </p:txBody>
      </p:sp>
    </p:spTree>
    <p:extLst>
      <p:ext uri="{BB962C8B-B14F-4D97-AF65-F5344CB8AC3E}">
        <p14:creationId xmlns:p14="http://schemas.microsoft.com/office/powerpoint/2010/main" val="342203127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dirty="0" smtClean="0">
                <a:solidFill>
                  <a:prstClr val="white">
                    <a:tint val="75000"/>
                  </a:prstClr>
                </a:solidFill>
              </a:rPr>
              <a:t>EECT 111-50c Lab Notebook</a:t>
            </a:r>
            <a:endParaRPr lang="en-US" dirty="0">
              <a:solidFill>
                <a:prstClr val="white">
                  <a:tint val="75000"/>
                </a:prstClr>
              </a:solidFill>
            </a:endParaRPr>
          </a:p>
        </p:txBody>
      </p:sp>
      <p:sp>
        <p:nvSpPr>
          <p:cNvPr id="8" name="TextBox 7"/>
          <p:cNvSpPr txBox="1"/>
          <p:nvPr/>
        </p:nvSpPr>
        <p:spPr>
          <a:xfrm>
            <a:off x="838200" y="1562012"/>
            <a:ext cx="9187030" cy="2862322"/>
          </a:xfrm>
          <a:prstGeom prst="rect">
            <a:avLst/>
          </a:prstGeom>
          <a:noFill/>
        </p:spPr>
        <p:txBody>
          <a:bodyPr wrap="square" rtlCol="0">
            <a:spAutoFit/>
          </a:bodyPr>
          <a:lstStyle/>
          <a:p>
            <a:pPr marL="285750" indent="-285750">
              <a:buFont typeface="Wingdings" panose="05000000000000000000" pitchFamily="2" charset="2"/>
              <a:buChar char="Ø"/>
            </a:pPr>
            <a:r>
              <a:rPr lang="en-US" sz="2000" dirty="0">
                <a:solidFill>
                  <a:prstClr val="white"/>
                </a:solidFill>
              </a:rPr>
              <a:t>The resistor value was measured using the </a:t>
            </a:r>
            <a:r>
              <a:rPr lang="en-US" sz="2000" dirty="0" err="1">
                <a:solidFill>
                  <a:prstClr val="white"/>
                </a:solidFill>
              </a:rPr>
              <a:t>multimeter</a:t>
            </a:r>
            <a:r>
              <a:rPr lang="en-US" sz="2000" dirty="0">
                <a:solidFill>
                  <a:prstClr val="white"/>
                </a:solidFill>
              </a:rPr>
              <a:t> and the capacitor values were measured using the LCR meter. The resistor and capacitor were put in a circuit like in the picture below with the AC power source being the function generator. The oscilloscope was hooked up to the function generator and the function generator’s amplitude was dialed in so that it was 1V peak to peak. The other lead of the oscilloscope was hooked up to the circuit between the resistor and capacitor. The voltage at the point between the resistor and capacitor was then measured at a range of frequencies. This process was done for all three capacitors.</a:t>
            </a:r>
          </a:p>
        </p:txBody>
      </p:sp>
      <p:sp>
        <p:nvSpPr>
          <p:cNvPr id="2" name="Slide Number Placeholder 1"/>
          <p:cNvSpPr>
            <a:spLocks noGrp="1"/>
          </p:cNvSpPr>
          <p:nvPr>
            <p:ph type="sldNum" sz="quarter" idx="12"/>
          </p:nvPr>
        </p:nvSpPr>
        <p:spPr/>
        <p:txBody>
          <a:bodyPr/>
          <a:lstStyle/>
          <a:p>
            <a:fld id="{02F5106F-FE9C-4CEA-B66C-F71DEFA97EDD}" type="slidenum">
              <a:rPr lang="en-US" smtClean="0">
                <a:solidFill>
                  <a:srgbClr val="90C226"/>
                </a:solidFill>
              </a:rPr>
              <a:pPr/>
              <a:t>80</a:t>
            </a:fld>
            <a:endParaRPr lang="en-US">
              <a:solidFill>
                <a:srgbClr val="90C226"/>
              </a:solidFill>
            </a:endParaRPr>
          </a:p>
        </p:txBody>
      </p:sp>
      <p:sp>
        <p:nvSpPr>
          <p:cNvPr id="7" name="Title 1"/>
          <p:cNvSpPr txBox="1">
            <a:spLocks/>
          </p:cNvSpPr>
          <p:nvPr/>
        </p:nvSpPr>
        <p:spPr>
          <a:xfrm>
            <a:off x="838200" y="241212"/>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rgbClr val="90C226"/>
                </a:solidFill>
              </a:rPr>
              <a:t>Lab 11 – RC Lab, Procedure</a:t>
            </a:r>
            <a:endParaRPr lang="en-US" dirty="0">
              <a:solidFill>
                <a:srgbClr val="90C226"/>
              </a:solidFill>
            </a:endParaRPr>
          </a:p>
        </p:txBody>
      </p:sp>
    </p:spTree>
    <p:extLst>
      <p:ext uri="{BB962C8B-B14F-4D97-AF65-F5344CB8AC3E}">
        <p14:creationId xmlns:p14="http://schemas.microsoft.com/office/powerpoint/2010/main" val="328534216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solidFill>
                  <a:prstClr val="white">
                    <a:tint val="75000"/>
                  </a:prstClr>
                </a:solidFill>
              </a:rPr>
              <a:t>EECT 111-50c Lab Notebook</a:t>
            </a:r>
            <a:endParaRPr lang="en-US">
              <a:solidFill>
                <a:prstClr val="white">
                  <a:tint val="75000"/>
                </a:prstClr>
              </a:solidFill>
            </a:endParaRPr>
          </a:p>
        </p:txBody>
      </p:sp>
      <p:sp>
        <p:nvSpPr>
          <p:cNvPr id="2" name="Slide Number Placeholder 1"/>
          <p:cNvSpPr>
            <a:spLocks noGrp="1"/>
          </p:cNvSpPr>
          <p:nvPr>
            <p:ph type="sldNum" sz="quarter" idx="12"/>
          </p:nvPr>
        </p:nvSpPr>
        <p:spPr/>
        <p:txBody>
          <a:bodyPr/>
          <a:lstStyle/>
          <a:p>
            <a:fld id="{02F5106F-FE9C-4CEA-B66C-F71DEFA97EDD}" type="slidenum">
              <a:rPr lang="en-US" smtClean="0">
                <a:solidFill>
                  <a:srgbClr val="90C226"/>
                </a:solidFill>
              </a:rPr>
              <a:pPr/>
              <a:t>81</a:t>
            </a:fld>
            <a:endParaRPr lang="en-US">
              <a:solidFill>
                <a:srgbClr val="90C226"/>
              </a:solidFill>
            </a:endParaRPr>
          </a:p>
        </p:txBody>
      </p:sp>
      <p:sp>
        <p:nvSpPr>
          <p:cNvPr id="6" name="Title 1"/>
          <p:cNvSpPr txBox="1">
            <a:spLocks/>
          </p:cNvSpPr>
          <p:nvPr/>
        </p:nvSpPr>
        <p:spPr>
          <a:xfrm>
            <a:off x="838200" y="241212"/>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rgbClr val="90C226"/>
                </a:solidFill>
              </a:rPr>
              <a:t>Lab 11 – RC Lab, Simulation @ 1K HZ frequency</a:t>
            </a:r>
            <a:endParaRPr lang="en-US" dirty="0">
              <a:solidFill>
                <a:srgbClr val="90C226"/>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487718"/>
            <a:ext cx="11185668" cy="3187700"/>
          </a:xfrm>
          <a:prstGeom prst="rect">
            <a:avLst/>
          </a:prstGeom>
        </p:spPr>
      </p:pic>
      <p:grpSp>
        <p:nvGrpSpPr>
          <p:cNvPr id="10" name="Group 9"/>
          <p:cNvGrpSpPr/>
          <p:nvPr/>
        </p:nvGrpSpPr>
        <p:grpSpPr>
          <a:xfrm>
            <a:off x="232973" y="4870465"/>
            <a:ext cx="11786522" cy="975849"/>
            <a:chOff x="-67454" y="5034672"/>
            <a:chExt cx="12387376" cy="708571"/>
          </a:xfrm>
        </p:grpSpPr>
        <p:pic>
          <p:nvPicPr>
            <p:cNvPr id="4" name="Picture 3"/>
            <p:cNvPicPr>
              <a:picLocks noChangeAspect="1"/>
            </p:cNvPicPr>
            <p:nvPr/>
          </p:nvPicPr>
          <p:blipFill>
            <a:blip r:embed="rId4"/>
            <a:stretch>
              <a:fillRect/>
            </a:stretch>
          </p:blipFill>
          <p:spPr>
            <a:xfrm>
              <a:off x="-67454" y="5562688"/>
              <a:ext cx="12387376" cy="180555"/>
            </a:xfrm>
            <a:prstGeom prst="rect">
              <a:avLst/>
            </a:prstGeom>
          </p:spPr>
        </p:pic>
        <p:pic>
          <p:nvPicPr>
            <p:cNvPr id="9" name="Picture 8"/>
            <p:cNvPicPr>
              <a:picLocks noChangeAspect="1"/>
            </p:cNvPicPr>
            <p:nvPr/>
          </p:nvPicPr>
          <p:blipFill>
            <a:blip r:embed="rId5"/>
            <a:stretch>
              <a:fillRect/>
            </a:stretch>
          </p:blipFill>
          <p:spPr>
            <a:xfrm>
              <a:off x="-67454" y="5034672"/>
              <a:ext cx="12387376" cy="517043"/>
            </a:xfrm>
            <a:prstGeom prst="rect">
              <a:avLst/>
            </a:prstGeom>
          </p:spPr>
        </p:pic>
      </p:grpSp>
    </p:spTree>
    <p:extLst>
      <p:ext uri="{BB962C8B-B14F-4D97-AF65-F5344CB8AC3E}">
        <p14:creationId xmlns:p14="http://schemas.microsoft.com/office/powerpoint/2010/main" val="411089603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p:cNvSpPr>
            <a:spLocks noGrp="1"/>
          </p:cNvSpPr>
          <p:nvPr>
            <p:ph type="ftr" sz="quarter" idx="11"/>
          </p:nvPr>
        </p:nvSpPr>
        <p:spPr/>
        <p:txBody>
          <a:bodyPr/>
          <a:lstStyle/>
          <a:p>
            <a:r>
              <a:rPr lang="en-US" smtClean="0">
                <a:solidFill>
                  <a:prstClr val="white">
                    <a:tint val="75000"/>
                  </a:prstClr>
                </a:solidFill>
              </a:rPr>
              <a:t>EECT 111-50c Lab Notebook</a:t>
            </a:r>
            <a:endParaRPr lang="en-US">
              <a:solidFill>
                <a:prstClr val="white">
                  <a:tint val="75000"/>
                </a:prstClr>
              </a:solidFill>
            </a:endParaRPr>
          </a:p>
        </p:txBody>
      </p:sp>
      <p:sp>
        <p:nvSpPr>
          <p:cNvPr id="2" name="Slide Number Placeholder 1"/>
          <p:cNvSpPr>
            <a:spLocks noGrp="1"/>
          </p:cNvSpPr>
          <p:nvPr>
            <p:ph type="sldNum" sz="quarter" idx="12"/>
          </p:nvPr>
        </p:nvSpPr>
        <p:spPr/>
        <p:txBody>
          <a:bodyPr/>
          <a:lstStyle/>
          <a:p>
            <a:fld id="{02F5106F-FE9C-4CEA-B66C-F71DEFA97EDD}" type="slidenum">
              <a:rPr lang="en-US" smtClean="0">
                <a:solidFill>
                  <a:srgbClr val="90C226"/>
                </a:solidFill>
              </a:rPr>
              <a:pPr/>
              <a:t>82</a:t>
            </a:fld>
            <a:endParaRPr lang="en-US">
              <a:solidFill>
                <a:srgbClr val="90C226"/>
              </a:solidFill>
            </a:endParaRPr>
          </a:p>
        </p:txBody>
      </p:sp>
      <p:sp>
        <p:nvSpPr>
          <p:cNvPr id="5" name="Title 1"/>
          <p:cNvSpPr txBox="1">
            <a:spLocks/>
          </p:cNvSpPr>
          <p:nvPr/>
        </p:nvSpPr>
        <p:spPr>
          <a:xfrm>
            <a:off x="838200" y="241212"/>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rgbClr val="90C226"/>
                </a:solidFill>
              </a:rPr>
              <a:t>Lab 11 – RC Lab, Setup</a:t>
            </a:r>
            <a:endParaRPr lang="en-US" dirty="0">
              <a:solidFill>
                <a:srgbClr val="90C226"/>
              </a:solidFill>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371"/>
          <a:stretch/>
        </p:blipFill>
        <p:spPr>
          <a:xfrm>
            <a:off x="215778" y="2146300"/>
            <a:ext cx="3610362" cy="2717800"/>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5396" t="17337" r="17892" b="27185"/>
          <a:stretch/>
        </p:blipFill>
        <p:spPr>
          <a:xfrm>
            <a:off x="4254378" y="2146300"/>
            <a:ext cx="3610362" cy="269313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92978" y="2131667"/>
            <a:ext cx="3610362" cy="2707772"/>
          </a:xfrm>
          <a:prstGeom prst="rect">
            <a:avLst/>
          </a:prstGeom>
        </p:spPr>
      </p:pic>
      <p:sp>
        <p:nvSpPr>
          <p:cNvPr id="10" name="TextBox 9"/>
          <p:cNvSpPr txBox="1"/>
          <p:nvPr/>
        </p:nvSpPr>
        <p:spPr>
          <a:xfrm>
            <a:off x="5703913" y="5288047"/>
            <a:ext cx="870837" cy="369332"/>
          </a:xfrm>
          <a:prstGeom prst="rect">
            <a:avLst/>
          </a:prstGeom>
          <a:noFill/>
          <a:ln w="57150">
            <a:solidFill>
              <a:schemeClr val="accent2"/>
            </a:solidFill>
          </a:ln>
        </p:spPr>
        <p:txBody>
          <a:bodyPr wrap="square" rtlCol="0">
            <a:spAutoFit/>
          </a:bodyPr>
          <a:lstStyle/>
          <a:p>
            <a:pPr algn="ctr"/>
            <a:r>
              <a:rPr lang="en-US" dirty="0" smtClean="0">
                <a:solidFill>
                  <a:prstClr val="white"/>
                </a:solidFill>
              </a:rPr>
              <a:t>1.0 </a:t>
            </a:r>
            <a:r>
              <a:rPr lang="en-US" dirty="0">
                <a:solidFill>
                  <a:prstClr val="white"/>
                </a:solidFill>
              </a:rPr>
              <a:t>µF</a:t>
            </a:r>
            <a:endParaRPr lang="en-US" dirty="0"/>
          </a:p>
        </p:txBody>
      </p:sp>
      <p:cxnSp>
        <p:nvCxnSpPr>
          <p:cNvPr id="11" name="Straight Arrow Connector 10"/>
          <p:cNvCxnSpPr>
            <a:stCxn id="10" idx="0"/>
          </p:cNvCxnSpPr>
          <p:nvPr/>
        </p:nvCxnSpPr>
        <p:spPr>
          <a:xfrm flipV="1">
            <a:off x="6139332" y="3429001"/>
            <a:ext cx="435418" cy="185904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864740" y="5282198"/>
            <a:ext cx="870837" cy="369332"/>
          </a:xfrm>
          <a:prstGeom prst="rect">
            <a:avLst/>
          </a:prstGeom>
          <a:noFill/>
          <a:ln w="57150">
            <a:solidFill>
              <a:schemeClr val="accent2"/>
            </a:solidFill>
          </a:ln>
        </p:spPr>
        <p:txBody>
          <a:bodyPr wrap="square" rtlCol="0">
            <a:spAutoFit/>
          </a:bodyPr>
          <a:lstStyle/>
          <a:p>
            <a:pPr algn="ctr"/>
            <a:r>
              <a:rPr lang="en-US" dirty="0" smtClean="0">
                <a:solidFill>
                  <a:prstClr val="white"/>
                </a:solidFill>
              </a:rPr>
              <a:t>2.2 </a:t>
            </a:r>
            <a:r>
              <a:rPr lang="en-US" dirty="0">
                <a:solidFill>
                  <a:prstClr val="white"/>
                </a:solidFill>
              </a:rPr>
              <a:t>µF</a:t>
            </a:r>
            <a:endParaRPr lang="en-US" dirty="0"/>
          </a:p>
        </p:txBody>
      </p:sp>
      <p:cxnSp>
        <p:nvCxnSpPr>
          <p:cNvPr id="13" name="Straight Arrow Connector 12"/>
          <p:cNvCxnSpPr>
            <a:stCxn id="12" idx="0"/>
          </p:cNvCxnSpPr>
          <p:nvPr/>
        </p:nvCxnSpPr>
        <p:spPr>
          <a:xfrm flipV="1">
            <a:off x="8300159" y="3048000"/>
            <a:ext cx="1954033" cy="223419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328980" y="5282198"/>
            <a:ext cx="1090473" cy="369332"/>
          </a:xfrm>
          <a:prstGeom prst="rect">
            <a:avLst/>
          </a:prstGeom>
          <a:noFill/>
          <a:ln w="57150">
            <a:solidFill>
              <a:schemeClr val="accent2"/>
            </a:solidFill>
          </a:ln>
        </p:spPr>
        <p:txBody>
          <a:bodyPr wrap="square" rtlCol="0">
            <a:spAutoFit/>
          </a:bodyPr>
          <a:lstStyle/>
          <a:p>
            <a:pPr algn="ctr"/>
            <a:r>
              <a:rPr lang="en-US" dirty="0" smtClean="0">
                <a:solidFill>
                  <a:prstClr val="white"/>
                </a:solidFill>
              </a:rPr>
              <a:t>0.47 </a:t>
            </a:r>
            <a:r>
              <a:rPr lang="en-US" dirty="0">
                <a:solidFill>
                  <a:prstClr val="white"/>
                </a:solidFill>
              </a:rPr>
              <a:t>µF</a:t>
            </a:r>
            <a:endParaRPr lang="en-US" dirty="0"/>
          </a:p>
        </p:txBody>
      </p:sp>
      <p:cxnSp>
        <p:nvCxnSpPr>
          <p:cNvPr id="15" name="Straight Arrow Connector 14"/>
          <p:cNvCxnSpPr>
            <a:stCxn id="14" idx="0"/>
          </p:cNvCxnSpPr>
          <p:nvPr/>
        </p:nvCxnSpPr>
        <p:spPr>
          <a:xfrm flipH="1" flipV="1">
            <a:off x="2413000" y="3048000"/>
            <a:ext cx="1461217" cy="223419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26" idx="2"/>
          </p:cNvCxnSpPr>
          <p:nvPr/>
        </p:nvCxnSpPr>
        <p:spPr>
          <a:xfrm>
            <a:off x="6063219" y="1540256"/>
            <a:ext cx="911727" cy="162204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627800" y="1170924"/>
            <a:ext cx="870837" cy="369332"/>
          </a:xfrm>
          <a:prstGeom prst="rect">
            <a:avLst/>
          </a:prstGeom>
          <a:noFill/>
          <a:ln w="57150">
            <a:solidFill>
              <a:schemeClr val="accent2"/>
            </a:solidFill>
          </a:ln>
        </p:spPr>
        <p:txBody>
          <a:bodyPr wrap="square" rtlCol="0">
            <a:spAutoFit/>
          </a:bodyPr>
          <a:lstStyle/>
          <a:p>
            <a:pPr algn="ctr"/>
            <a:r>
              <a:rPr lang="en-US" dirty="0" smtClean="0">
                <a:solidFill>
                  <a:prstClr val="white"/>
                </a:solidFill>
              </a:rPr>
              <a:t>1 K</a:t>
            </a:r>
            <a:r>
              <a:rPr lang="el-GR" dirty="0" smtClean="0">
                <a:solidFill>
                  <a:prstClr val="white"/>
                </a:solidFill>
              </a:rPr>
              <a:t>Ω</a:t>
            </a:r>
            <a:r>
              <a:rPr lang="en-US" dirty="0" smtClean="0">
                <a:solidFill>
                  <a:prstClr val="white"/>
                </a:solidFill>
              </a:rPr>
              <a:t> </a:t>
            </a:r>
            <a:endParaRPr lang="en-US" dirty="0"/>
          </a:p>
        </p:txBody>
      </p:sp>
      <p:cxnSp>
        <p:nvCxnSpPr>
          <p:cNvPr id="27" name="Straight Arrow Connector 26"/>
          <p:cNvCxnSpPr>
            <a:stCxn id="26" idx="1"/>
          </p:cNvCxnSpPr>
          <p:nvPr/>
        </p:nvCxnSpPr>
        <p:spPr>
          <a:xfrm flipH="1">
            <a:off x="2959100" y="1355590"/>
            <a:ext cx="2668700" cy="157811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26" idx="3"/>
          </p:cNvCxnSpPr>
          <p:nvPr/>
        </p:nvCxnSpPr>
        <p:spPr>
          <a:xfrm>
            <a:off x="6498637" y="1355590"/>
            <a:ext cx="4142732" cy="146736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299995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p:cNvSpPr>
            <a:spLocks noGrp="1"/>
          </p:cNvSpPr>
          <p:nvPr>
            <p:ph type="ftr" sz="quarter" idx="11"/>
          </p:nvPr>
        </p:nvSpPr>
        <p:spPr/>
        <p:txBody>
          <a:bodyPr/>
          <a:lstStyle/>
          <a:p>
            <a:r>
              <a:rPr lang="en-US" smtClean="0">
                <a:solidFill>
                  <a:prstClr val="white">
                    <a:tint val="75000"/>
                  </a:prstClr>
                </a:solidFill>
              </a:rPr>
              <a:t>EECT 111-50c Lab Notebook</a:t>
            </a:r>
            <a:endParaRPr lang="en-US">
              <a:solidFill>
                <a:prstClr val="white">
                  <a:tint val="75000"/>
                </a:prstClr>
              </a:solidFill>
            </a:endParaRPr>
          </a:p>
        </p:txBody>
      </p:sp>
      <p:sp>
        <p:nvSpPr>
          <p:cNvPr id="2" name="Slide Number Placeholder 1"/>
          <p:cNvSpPr>
            <a:spLocks noGrp="1"/>
          </p:cNvSpPr>
          <p:nvPr>
            <p:ph type="sldNum" sz="quarter" idx="12"/>
          </p:nvPr>
        </p:nvSpPr>
        <p:spPr/>
        <p:txBody>
          <a:bodyPr/>
          <a:lstStyle/>
          <a:p>
            <a:fld id="{02F5106F-FE9C-4CEA-B66C-F71DEFA97EDD}" type="slidenum">
              <a:rPr lang="en-US" smtClean="0">
                <a:solidFill>
                  <a:srgbClr val="90C226"/>
                </a:solidFill>
              </a:rPr>
              <a:pPr/>
              <a:t>83</a:t>
            </a:fld>
            <a:endParaRPr lang="en-US">
              <a:solidFill>
                <a:srgbClr val="90C226"/>
              </a:solidFill>
            </a:endParaRPr>
          </a:p>
        </p:txBody>
      </p:sp>
      <p:sp>
        <p:nvSpPr>
          <p:cNvPr id="5" name="Title 1"/>
          <p:cNvSpPr txBox="1">
            <a:spLocks/>
          </p:cNvSpPr>
          <p:nvPr/>
        </p:nvSpPr>
        <p:spPr>
          <a:xfrm>
            <a:off x="838200" y="241212"/>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rgbClr val="90C226"/>
                </a:solidFill>
              </a:rPr>
              <a:t>Lab 11 – RC Lab, Setup</a:t>
            </a:r>
            <a:endParaRPr lang="en-US" dirty="0">
              <a:solidFill>
                <a:srgbClr val="90C226"/>
              </a:solidFill>
            </a:endParaRP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9723" t="12592" r="26712" b="22964"/>
          <a:stretch/>
        </p:blipFill>
        <p:spPr>
          <a:xfrm>
            <a:off x="838200" y="1318635"/>
            <a:ext cx="4897966" cy="4419600"/>
          </a:xfrm>
          <a:prstGeom prst="rect">
            <a:avLst/>
          </a:prstGeom>
        </p:spPr>
      </p:pic>
      <p:sp>
        <p:nvSpPr>
          <p:cNvPr id="9" name="TextBox 8"/>
          <p:cNvSpPr txBox="1"/>
          <p:nvPr/>
        </p:nvSpPr>
        <p:spPr>
          <a:xfrm>
            <a:off x="7262661" y="2639435"/>
            <a:ext cx="1817839" cy="369332"/>
          </a:xfrm>
          <a:prstGeom prst="rect">
            <a:avLst/>
          </a:prstGeom>
          <a:noFill/>
          <a:ln w="57150">
            <a:solidFill>
              <a:schemeClr val="accent2"/>
            </a:solidFill>
          </a:ln>
        </p:spPr>
        <p:txBody>
          <a:bodyPr wrap="square" rtlCol="0">
            <a:spAutoFit/>
          </a:bodyPr>
          <a:lstStyle/>
          <a:p>
            <a:pPr algn="ctr"/>
            <a:r>
              <a:rPr lang="en-US" dirty="0" smtClean="0">
                <a:solidFill>
                  <a:prstClr val="white"/>
                </a:solidFill>
              </a:rPr>
              <a:t>Frequency (f)</a:t>
            </a:r>
            <a:endParaRPr lang="en-US" dirty="0"/>
          </a:p>
        </p:txBody>
      </p:sp>
      <p:cxnSp>
        <p:nvCxnSpPr>
          <p:cNvPr id="10" name="Straight Arrow Connector 9"/>
          <p:cNvCxnSpPr>
            <a:stCxn id="9" idx="1"/>
          </p:cNvCxnSpPr>
          <p:nvPr/>
        </p:nvCxnSpPr>
        <p:spPr>
          <a:xfrm flipH="1">
            <a:off x="5118101" y="2824101"/>
            <a:ext cx="2144560" cy="29625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262661" y="3423481"/>
            <a:ext cx="2300439" cy="369332"/>
          </a:xfrm>
          <a:prstGeom prst="rect">
            <a:avLst/>
          </a:prstGeom>
          <a:noFill/>
          <a:ln w="57150">
            <a:solidFill>
              <a:schemeClr val="accent2"/>
            </a:solidFill>
          </a:ln>
        </p:spPr>
        <p:txBody>
          <a:bodyPr wrap="square" rtlCol="0">
            <a:spAutoFit/>
          </a:bodyPr>
          <a:lstStyle/>
          <a:p>
            <a:pPr algn="ctr"/>
            <a:r>
              <a:rPr lang="en-US" dirty="0" smtClean="0">
                <a:solidFill>
                  <a:prstClr val="white"/>
                </a:solidFill>
              </a:rPr>
              <a:t>Capacitor Voltage</a:t>
            </a:r>
            <a:endParaRPr lang="en-US" dirty="0"/>
          </a:p>
        </p:txBody>
      </p:sp>
      <p:cxnSp>
        <p:nvCxnSpPr>
          <p:cNvPr id="12" name="Straight Arrow Connector 11"/>
          <p:cNvCxnSpPr>
            <a:stCxn id="11" idx="1"/>
          </p:cNvCxnSpPr>
          <p:nvPr/>
        </p:nvCxnSpPr>
        <p:spPr>
          <a:xfrm flipH="1">
            <a:off x="5118101" y="3608147"/>
            <a:ext cx="2144560" cy="35425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369539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59716" y="580278"/>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prstClr val="black"/>
                </a:solidFill>
                <a:latin typeface="Agency FB" panose="020B0503020202020204" pitchFamily="34" charset="0"/>
              </a:rPr>
              <a:t>Lab 11 DATA:</a:t>
            </a:r>
            <a:endParaRPr lang="en-US" dirty="0">
              <a:solidFill>
                <a:prstClr val="black"/>
              </a:solidFill>
              <a:latin typeface="Agency FB" panose="020B0503020202020204" pitchFamily="34" charset="0"/>
            </a:endParaRPr>
          </a:p>
        </p:txBody>
      </p:sp>
      <p:sp>
        <p:nvSpPr>
          <p:cNvPr id="5" name="Footer Placeholder 4"/>
          <p:cNvSpPr>
            <a:spLocks noGrp="1"/>
          </p:cNvSpPr>
          <p:nvPr>
            <p:ph type="ftr" sz="quarter" idx="11"/>
          </p:nvPr>
        </p:nvSpPr>
        <p:spPr/>
        <p:txBody>
          <a:bodyPr/>
          <a:lstStyle/>
          <a:p>
            <a:r>
              <a:rPr lang="en-US" dirty="0" smtClean="0">
                <a:solidFill>
                  <a:prstClr val="black"/>
                </a:solidFill>
              </a:rPr>
              <a:t>EECT 111-50c Lab Notebook</a:t>
            </a:r>
            <a:endParaRPr lang="en-US" dirty="0">
              <a:solidFill>
                <a:prstClr val="black"/>
              </a:solidFill>
            </a:endParaRPr>
          </a:p>
        </p:txBody>
      </p:sp>
      <p:sp>
        <p:nvSpPr>
          <p:cNvPr id="2" name="Slide Number Placeholder 1"/>
          <p:cNvSpPr>
            <a:spLocks noGrp="1"/>
          </p:cNvSpPr>
          <p:nvPr>
            <p:ph type="sldNum" sz="quarter" idx="12"/>
          </p:nvPr>
        </p:nvSpPr>
        <p:spPr/>
        <p:txBody>
          <a:bodyPr/>
          <a:lstStyle/>
          <a:p>
            <a:fld id="{02F5106F-FE9C-4CEA-B66C-F71DEFA97EDD}" type="slidenum">
              <a:rPr lang="en-US" smtClean="0">
                <a:solidFill>
                  <a:prstClr val="black"/>
                </a:solidFill>
              </a:rPr>
              <a:pPr/>
              <a:t>84</a:t>
            </a:fld>
            <a:endParaRPr lang="en-US">
              <a:solidFill>
                <a:prstClr val="black"/>
              </a:solidFill>
            </a:endParaRPr>
          </a:p>
        </p:txBody>
      </p:sp>
      <p:pic>
        <p:nvPicPr>
          <p:cNvPr id="3" name="Picture 2"/>
          <p:cNvPicPr>
            <a:picLocks noChangeAspect="1"/>
          </p:cNvPicPr>
          <p:nvPr/>
        </p:nvPicPr>
        <p:blipFill>
          <a:blip r:embed="rId2"/>
          <a:stretch>
            <a:fillRect/>
          </a:stretch>
        </p:blipFill>
        <p:spPr>
          <a:xfrm>
            <a:off x="140850" y="1243059"/>
            <a:ext cx="12051150" cy="3864388"/>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3056993" y="5548224"/>
                <a:ext cx="114306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𝐶</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𝐶</m:t>
                          </m:r>
                        </m:sub>
                      </m:sSub>
                      <m:r>
                        <a:rPr lang="en-US" b="0" i="1" smtClean="0">
                          <a:latin typeface="Cambria Math" panose="02040503050406030204" pitchFamily="18" charset="0"/>
                        </a:rPr>
                        <m:t>∗</m:t>
                      </m:r>
                      <m:r>
                        <a:rPr lang="en-US" b="0" i="1" smtClean="0">
                          <a:latin typeface="Cambria Math" panose="02040503050406030204" pitchFamily="18" charset="0"/>
                        </a:rPr>
                        <m:t>𝑍</m:t>
                      </m:r>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3056993" y="5548224"/>
                <a:ext cx="1143069" cy="276999"/>
              </a:xfrm>
              <a:prstGeom prst="rect">
                <a:avLst/>
              </a:prstGeom>
              <a:blipFill rotWithShape="0">
                <a:blip r:embed="rId3"/>
                <a:stretch>
                  <a:fillRect l="-3723" r="-4255"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5329316" y="5405320"/>
                <a:ext cx="1478930" cy="5636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𝑍</m:t>
                      </m:r>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sSup>
                            <m:sSupPr>
                              <m:ctrlPr>
                                <a:rPr lang="en-US" i="1">
                                  <a:latin typeface="Cambria Math" panose="02040503050406030204" pitchFamily="18" charset="0"/>
                                </a:rPr>
                              </m:ctrlPr>
                            </m:sSupPr>
                            <m:e>
                              <m:r>
                                <a:rPr lang="en-US" b="0" i="1" smtClean="0">
                                  <a:latin typeface="Cambria Math" panose="02040503050406030204" pitchFamily="18" charset="0"/>
                                </a:rPr>
                                <m:t>𝑅</m:t>
                              </m:r>
                            </m:e>
                            <m:sup>
                              <m:r>
                                <a:rPr lang="en-US" b="0" i="1" smtClean="0">
                                  <a:latin typeface="Cambria Math" panose="02040503050406030204" pitchFamily="18" charset="0"/>
                                </a:rPr>
                                <m:t>2</m:t>
                              </m:r>
                            </m:sup>
                          </m:sSup>
                          <m:r>
                            <a:rPr lang="en-US" i="1">
                              <a:latin typeface="Cambria Math" panose="02040503050406030204" pitchFamily="18" charset="0"/>
                            </a:rPr>
                            <m:t>+</m:t>
                          </m:r>
                          <m:sSubSup>
                            <m:sSubSupPr>
                              <m:ctrlPr>
                                <a:rPr lang="en-US" i="1">
                                  <a:latin typeface="Cambria Math" panose="02040503050406030204" pitchFamily="18" charset="0"/>
                                </a:rPr>
                              </m:ctrlPr>
                            </m:sSubSupPr>
                            <m:e>
                              <m:r>
                                <a:rPr lang="en-US" b="0" i="1" smtClean="0">
                                  <a:latin typeface="Cambria Math" panose="02040503050406030204" pitchFamily="18" charset="0"/>
                                </a:rPr>
                                <m:t>𝑋</m:t>
                              </m:r>
                            </m:e>
                            <m:sub>
                              <m:r>
                                <a:rPr lang="en-US" b="0" i="1" smtClean="0">
                                  <a:latin typeface="Cambria Math" panose="02040503050406030204" pitchFamily="18" charset="0"/>
                                </a:rPr>
                                <m:t>𝑐</m:t>
                              </m:r>
                            </m:sub>
                            <m:sup>
                              <m:r>
                                <a:rPr lang="en-US" b="0" i="1" smtClean="0">
                                  <a:latin typeface="Cambria Math" panose="02040503050406030204" pitchFamily="18" charset="0"/>
                                </a:rPr>
                                <m:t>2</m:t>
                              </m:r>
                            </m:sup>
                          </m:sSubSup>
                        </m:e>
                      </m:rad>
                    </m:oMath>
                  </m:oMathPara>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5329316" y="5405320"/>
                <a:ext cx="1478930" cy="563680"/>
              </a:xfrm>
              <a:prstGeom prst="rect">
                <a:avLst/>
              </a:prstGeom>
              <a:blipFill rotWithShape="0">
                <a:blip r:embed="rId4"/>
                <a:stretch>
                  <a:fillRect b="-21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7937500" y="5399998"/>
                <a:ext cx="1793055" cy="5690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𝑐</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𝜋</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𝑓</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𝐶</m:t>
                          </m:r>
                        </m:den>
                      </m:f>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7937500" y="5399998"/>
                <a:ext cx="1793055" cy="569002"/>
              </a:xfrm>
              <a:prstGeom prst="rect">
                <a:avLst/>
              </a:prstGeom>
              <a:blipFill rotWithShape="0">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07435533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59716" y="580278"/>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prstClr val="black"/>
                </a:solidFill>
                <a:latin typeface="Agency FB" panose="020B0503020202020204" pitchFamily="34" charset="0"/>
              </a:rPr>
              <a:t>Lab 11 DATA GRAPH:</a:t>
            </a:r>
            <a:endParaRPr lang="en-US" dirty="0">
              <a:solidFill>
                <a:prstClr val="black"/>
              </a:solidFill>
              <a:latin typeface="Agency FB" panose="020B0503020202020204" pitchFamily="34" charset="0"/>
            </a:endParaRPr>
          </a:p>
        </p:txBody>
      </p:sp>
      <p:sp>
        <p:nvSpPr>
          <p:cNvPr id="5" name="Footer Placeholder 4"/>
          <p:cNvSpPr>
            <a:spLocks noGrp="1"/>
          </p:cNvSpPr>
          <p:nvPr>
            <p:ph type="ftr" sz="quarter" idx="11"/>
          </p:nvPr>
        </p:nvSpPr>
        <p:spPr/>
        <p:txBody>
          <a:bodyPr/>
          <a:lstStyle/>
          <a:p>
            <a:r>
              <a:rPr lang="en-US" smtClean="0">
                <a:solidFill>
                  <a:prstClr val="black"/>
                </a:solidFill>
              </a:rPr>
              <a:t>EECT 111-50c Lab Notebook</a:t>
            </a:r>
            <a:endParaRPr lang="en-US">
              <a:solidFill>
                <a:prstClr val="black"/>
              </a:solidFill>
            </a:endParaRPr>
          </a:p>
        </p:txBody>
      </p:sp>
      <p:sp>
        <p:nvSpPr>
          <p:cNvPr id="2" name="Slide Number Placeholder 1"/>
          <p:cNvSpPr>
            <a:spLocks noGrp="1"/>
          </p:cNvSpPr>
          <p:nvPr>
            <p:ph type="sldNum" sz="quarter" idx="12"/>
          </p:nvPr>
        </p:nvSpPr>
        <p:spPr/>
        <p:txBody>
          <a:bodyPr/>
          <a:lstStyle/>
          <a:p>
            <a:fld id="{02F5106F-FE9C-4CEA-B66C-F71DEFA97EDD}" type="slidenum">
              <a:rPr lang="en-US" smtClean="0">
                <a:solidFill>
                  <a:prstClr val="black"/>
                </a:solidFill>
              </a:rPr>
              <a:pPr/>
              <a:t>85</a:t>
            </a:fld>
            <a:endParaRPr lang="en-US">
              <a:solidFill>
                <a:prstClr val="black"/>
              </a:solidFill>
            </a:endParaRPr>
          </a:p>
        </p:txBody>
      </p:sp>
      <p:graphicFrame>
        <p:nvGraphicFramePr>
          <p:cNvPr id="6" name="Chart 5"/>
          <p:cNvGraphicFramePr>
            <a:graphicFrameLocks/>
          </p:cNvGraphicFramePr>
          <p:nvPr>
            <p:extLst>
              <p:ext uri="{D42A27DB-BD31-4B8C-83A1-F6EECF244321}">
                <p14:modId xmlns:p14="http://schemas.microsoft.com/office/powerpoint/2010/main" val="1980441977"/>
              </p:ext>
            </p:extLst>
          </p:nvPr>
        </p:nvGraphicFramePr>
        <p:xfrm>
          <a:off x="2021909" y="1298177"/>
          <a:ext cx="8331992" cy="467082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3742645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solidFill>
                  <a:prstClr val="white">
                    <a:tint val="75000"/>
                  </a:prstClr>
                </a:solidFill>
              </a:rPr>
              <a:t>EECT 111-50c Lab Notebook</a:t>
            </a:r>
            <a:endParaRPr lang="en-US">
              <a:solidFill>
                <a:prstClr val="white">
                  <a:tint val="75000"/>
                </a:prstClr>
              </a:solidFill>
            </a:endParaRPr>
          </a:p>
        </p:txBody>
      </p:sp>
      <p:sp>
        <p:nvSpPr>
          <p:cNvPr id="5" name="Content Placeholder 2"/>
          <p:cNvSpPr txBox="1">
            <a:spLocks/>
          </p:cNvSpPr>
          <p:nvPr/>
        </p:nvSpPr>
        <p:spPr>
          <a:xfrm>
            <a:off x="884574" y="1562012"/>
            <a:ext cx="8503920" cy="2675746"/>
          </a:xfrm>
          <a:prstGeom prst="rect">
            <a:avLst/>
          </a:prstGeom>
          <a:ln w="22225">
            <a:noFill/>
          </a:ln>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Clr>
                <a:srgbClr val="90C226"/>
              </a:buClr>
              <a:buFont typeface="Wingdings" panose="05000000000000000000" pitchFamily="2" charset="2"/>
              <a:buChar char="Ø"/>
            </a:pPr>
            <a:r>
              <a:rPr lang="en-US" sz="2000" dirty="0">
                <a:solidFill>
                  <a:schemeClr val="tx1"/>
                </a:solidFill>
              </a:rPr>
              <a:t>The output voltage did not observe a linear </a:t>
            </a:r>
            <a:r>
              <a:rPr lang="en-US" sz="2000" dirty="0" smtClean="0">
                <a:solidFill>
                  <a:schemeClr val="tx1"/>
                </a:solidFill>
              </a:rPr>
              <a:t>behavior.</a:t>
            </a:r>
          </a:p>
          <a:p>
            <a:pPr>
              <a:buClr>
                <a:srgbClr val="90C226"/>
              </a:buClr>
              <a:buFont typeface="Wingdings" panose="05000000000000000000" pitchFamily="2" charset="2"/>
              <a:buChar char="Ø"/>
            </a:pPr>
            <a:r>
              <a:rPr lang="en-US" sz="2000" dirty="0" smtClean="0">
                <a:solidFill>
                  <a:schemeClr val="tx1"/>
                </a:solidFill>
              </a:rPr>
              <a:t>Even though the 1.0 µF Capacitor was a different style it performed in the same fashion as the other two electrolytic Capacitors.</a:t>
            </a:r>
          </a:p>
          <a:p>
            <a:pPr>
              <a:buClr>
                <a:srgbClr val="90C226"/>
              </a:buClr>
              <a:buFont typeface="Wingdings" panose="05000000000000000000" pitchFamily="2" charset="2"/>
              <a:buChar char="Ø"/>
            </a:pPr>
            <a:r>
              <a:rPr lang="en-US" sz="2000" dirty="0" smtClean="0">
                <a:solidFill>
                  <a:schemeClr val="tx1"/>
                </a:solidFill>
              </a:rPr>
              <a:t>The equations on the Lab Data section still reflect the basic principle of ohm’s law. More calculations are required to reach the needed voltage however.</a:t>
            </a:r>
          </a:p>
        </p:txBody>
      </p:sp>
      <p:sp>
        <p:nvSpPr>
          <p:cNvPr id="4" name="Slide Number Placeholder 3"/>
          <p:cNvSpPr>
            <a:spLocks noGrp="1"/>
          </p:cNvSpPr>
          <p:nvPr>
            <p:ph type="sldNum" sz="quarter" idx="12"/>
          </p:nvPr>
        </p:nvSpPr>
        <p:spPr/>
        <p:txBody>
          <a:bodyPr/>
          <a:lstStyle/>
          <a:p>
            <a:fld id="{02F5106F-FE9C-4CEA-B66C-F71DEFA97EDD}" type="slidenum">
              <a:rPr lang="en-US" smtClean="0">
                <a:solidFill>
                  <a:srgbClr val="90C226"/>
                </a:solidFill>
              </a:rPr>
              <a:pPr/>
              <a:t>86</a:t>
            </a:fld>
            <a:endParaRPr lang="en-US">
              <a:solidFill>
                <a:srgbClr val="90C226"/>
              </a:solidFill>
            </a:endParaRPr>
          </a:p>
        </p:txBody>
      </p:sp>
      <p:sp>
        <p:nvSpPr>
          <p:cNvPr id="7" name="Title 1"/>
          <p:cNvSpPr txBox="1">
            <a:spLocks/>
          </p:cNvSpPr>
          <p:nvPr/>
        </p:nvSpPr>
        <p:spPr>
          <a:xfrm>
            <a:off x="838200" y="241212"/>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rgbClr val="90C226"/>
                </a:solidFill>
              </a:rPr>
              <a:t>Lab 11 – RC Lab, Observations</a:t>
            </a:r>
            <a:endParaRPr lang="en-US" dirty="0">
              <a:solidFill>
                <a:srgbClr val="90C226"/>
              </a:solidFill>
            </a:endParaRPr>
          </a:p>
        </p:txBody>
      </p:sp>
      <mc:AlternateContent xmlns:mc="http://schemas.openxmlformats.org/markup-compatibility/2006" xmlns:a14="http://schemas.microsoft.com/office/drawing/2010/main">
        <mc:Choice Requires="a14">
          <p:sp>
            <p:nvSpPr>
              <p:cNvPr id="8" name="TextBox 7"/>
              <p:cNvSpPr txBox="1"/>
              <p:nvPr/>
            </p:nvSpPr>
            <p:spPr>
              <a:xfrm>
                <a:off x="1571093" y="5003285"/>
                <a:ext cx="114306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𝐶</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𝐶</m:t>
                          </m:r>
                        </m:sub>
                      </m:sSub>
                      <m:r>
                        <a:rPr lang="en-US" b="0" i="1" smtClean="0">
                          <a:latin typeface="Cambria Math" panose="02040503050406030204" pitchFamily="18" charset="0"/>
                        </a:rPr>
                        <m:t>∗</m:t>
                      </m:r>
                      <m:r>
                        <a:rPr lang="en-US" b="0" i="1" smtClean="0">
                          <a:latin typeface="Cambria Math" panose="02040503050406030204" pitchFamily="18" charset="0"/>
                        </a:rPr>
                        <m:t>𝑍</m:t>
                      </m:r>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1571093" y="5003285"/>
                <a:ext cx="1143069" cy="276999"/>
              </a:xfrm>
              <a:prstGeom prst="rect">
                <a:avLst/>
              </a:prstGeom>
              <a:blipFill rotWithShape="0">
                <a:blip r:embed="rId2"/>
                <a:stretch>
                  <a:fillRect l="-4278" r="-4278" b="-1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3843416" y="4860381"/>
                <a:ext cx="1478930" cy="5636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𝑍</m:t>
                      </m:r>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sSup>
                            <m:sSupPr>
                              <m:ctrlPr>
                                <a:rPr lang="en-US" i="1">
                                  <a:latin typeface="Cambria Math" panose="02040503050406030204" pitchFamily="18" charset="0"/>
                                </a:rPr>
                              </m:ctrlPr>
                            </m:sSupPr>
                            <m:e>
                              <m:r>
                                <a:rPr lang="en-US" b="0" i="1" smtClean="0">
                                  <a:latin typeface="Cambria Math" panose="02040503050406030204" pitchFamily="18" charset="0"/>
                                </a:rPr>
                                <m:t>𝑅</m:t>
                              </m:r>
                            </m:e>
                            <m:sup>
                              <m:r>
                                <a:rPr lang="en-US" b="0" i="1" smtClean="0">
                                  <a:latin typeface="Cambria Math" panose="02040503050406030204" pitchFamily="18" charset="0"/>
                                </a:rPr>
                                <m:t>2</m:t>
                              </m:r>
                            </m:sup>
                          </m:sSup>
                          <m:r>
                            <a:rPr lang="en-US" i="1">
                              <a:latin typeface="Cambria Math" panose="02040503050406030204" pitchFamily="18" charset="0"/>
                            </a:rPr>
                            <m:t>+</m:t>
                          </m:r>
                          <m:sSubSup>
                            <m:sSubSupPr>
                              <m:ctrlPr>
                                <a:rPr lang="en-US" i="1">
                                  <a:latin typeface="Cambria Math" panose="02040503050406030204" pitchFamily="18" charset="0"/>
                                </a:rPr>
                              </m:ctrlPr>
                            </m:sSubSupPr>
                            <m:e>
                              <m:r>
                                <a:rPr lang="en-US" b="0" i="1" smtClean="0">
                                  <a:latin typeface="Cambria Math" panose="02040503050406030204" pitchFamily="18" charset="0"/>
                                </a:rPr>
                                <m:t>𝑋</m:t>
                              </m:r>
                            </m:e>
                            <m:sub>
                              <m:r>
                                <a:rPr lang="en-US" b="0" i="1" smtClean="0">
                                  <a:latin typeface="Cambria Math" panose="02040503050406030204" pitchFamily="18" charset="0"/>
                                </a:rPr>
                                <m:t>𝑐</m:t>
                              </m:r>
                            </m:sub>
                            <m:sup>
                              <m:r>
                                <a:rPr lang="en-US" b="0" i="1" smtClean="0">
                                  <a:latin typeface="Cambria Math" panose="02040503050406030204" pitchFamily="18" charset="0"/>
                                </a:rPr>
                                <m:t>2</m:t>
                              </m:r>
                            </m:sup>
                          </m:sSubSup>
                        </m:e>
                      </m:rad>
                    </m:oMath>
                  </m:oMathPara>
                </a14:m>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3843416" y="4860381"/>
                <a:ext cx="1478930" cy="563680"/>
              </a:xfrm>
              <a:prstGeom prst="rect">
                <a:avLst/>
              </a:prstGeom>
              <a:blipFill rotWithShape="0">
                <a:blip r:embed="rId3"/>
                <a:stretch>
                  <a:fillRect b="-10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6451600" y="4855059"/>
                <a:ext cx="1793055" cy="5690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𝑐</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𝜋</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𝑓</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𝐶</m:t>
                          </m:r>
                        </m:den>
                      </m:f>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6451600" y="4855059"/>
                <a:ext cx="1793055" cy="569002"/>
              </a:xfrm>
              <a:prstGeom prst="rect">
                <a:avLst/>
              </a:prstGeom>
              <a:blipFill rotWithShape="0">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01870168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solidFill>
                  <a:prstClr val="white">
                    <a:tint val="75000"/>
                  </a:prstClr>
                </a:solidFill>
              </a:rPr>
              <a:t>EECT 111-50c Lab Notebook</a:t>
            </a:r>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02F5106F-FE9C-4CEA-B66C-F71DEFA97EDD}" type="slidenum">
              <a:rPr lang="en-US" smtClean="0">
                <a:solidFill>
                  <a:srgbClr val="90C226"/>
                </a:solidFill>
              </a:rPr>
              <a:pPr/>
              <a:t>87</a:t>
            </a:fld>
            <a:endParaRPr lang="en-US">
              <a:solidFill>
                <a:srgbClr val="90C226"/>
              </a:solidFill>
            </a:endParaRPr>
          </a:p>
        </p:txBody>
      </p:sp>
      <p:sp>
        <p:nvSpPr>
          <p:cNvPr id="6" name="Content Placeholder 2"/>
          <p:cNvSpPr txBox="1">
            <a:spLocks/>
          </p:cNvSpPr>
          <p:nvPr/>
        </p:nvSpPr>
        <p:spPr>
          <a:xfrm>
            <a:off x="838200" y="2055088"/>
            <a:ext cx="9071081" cy="3493198"/>
          </a:xfrm>
          <a:prstGeom prst="rect">
            <a:avLst/>
          </a:prstGeom>
          <a:ln w="22225">
            <a:noFill/>
          </a:ln>
        </p:spPr>
        <p:txBody>
          <a:bodyPr vert="horz">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a:lnSpc>
                <a:spcPct val="200000"/>
              </a:lnSpc>
              <a:buClr>
                <a:srgbClr val="90C226"/>
              </a:buClr>
              <a:buFont typeface="Wingdings" panose="05000000000000000000" pitchFamily="2" charset="2"/>
              <a:buChar char="v"/>
            </a:pPr>
            <a:r>
              <a:rPr lang="en-US" dirty="0" smtClean="0">
                <a:solidFill>
                  <a:prstClr val="white"/>
                </a:solidFill>
              </a:rPr>
              <a:t> The Measurements taken in the lab matched the expected results from the simulation.</a:t>
            </a:r>
          </a:p>
          <a:p>
            <a:pPr>
              <a:lnSpc>
                <a:spcPct val="200000"/>
              </a:lnSpc>
              <a:buClr>
                <a:srgbClr val="90C226"/>
              </a:buClr>
              <a:buFont typeface="Wingdings" panose="05000000000000000000" pitchFamily="2" charset="2"/>
              <a:buChar char="v"/>
            </a:pPr>
            <a:r>
              <a:rPr lang="en-US" dirty="0" smtClean="0">
                <a:solidFill>
                  <a:prstClr val="white"/>
                </a:solidFill>
              </a:rPr>
              <a:t>The Calculations also demonstrated that the measurements were accurate.</a:t>
            </a:r>
            <a:endParaRPr lang="en-US" dirty="0">
              <a:solidFill>
                <a:prstClr val="white"/>
              </a:solidFill>
            </a:endParaRPr>
          </a:p>
        </p:txBody>
      </p:sp>
      <p:sp>
        <p:nvSpPr>
          <p:cNvPr id="8" name="Title 1"/>
          <p:cNvSpPr txBox="1">
            <a:spLocks/>
          </p:cNvSpPr>
          <p:nvPr/>
        </p:nvSpPr>
        <p:spPr>
          <a:xfrm>
            <a:off x="838200" y="241212"/>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rgbClr val="90C226"/>
                </a:solidFill>
              </a:rPr>
              <a:t>Lab 11 – RC Lab, Conclusions</a:t>
            </a:r>
            <a:endParaRPr lang="en-US" dirty="0">
              <a:solidFill>
                <a:srgbClr val="90C226"/>
              </a:solidFill>
            </a:endParaRPr>
          </a:p>
        </p:txBody>
      </p:sp>
    </p:spTree>
    <p:extLst>
      <p:ext uri="{BB962C8B-B14F-4D97-AF65-F5344CB8AC3E}">
        <p14:creationId xmlns:p14="http://schemas.microsoft.com/office/powerpoint/2010/main" val="206906939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202" y="962075"/>
            <a:ext cx="10622663" cy="1646302"/>
          </a:xfrm>
        </p:spPr>
        <p:txBody>
          <a:bodyPr/>
          <a:lstStyle/>
          <a:p>
            <a:pPr algn="ctr"/>
            <a:r>
              <a:rPr lang="en-US" dirty="0" smtClean="0">
                <a:latin typeface="OCR A Extended" panose="02010509020102010303" pitchFamily="50" charset="0"/>
              </a:rPr>
              <a:t>LAB 12: Series/Parallel Inductors</a:t>
            </a:r>
            <a:endParaRPr lang="en-US" dirty="0">
              <a:latin typeface="OCR A Extended" panose="02010509020102010303" pitchFamily="50" charset="0"/>
            </a:endParaRPr>
          </a:p>
        </p:txBody>
      </p:sp>
      <p:sp>
        <p:nvSpPr>
          <p:cNvPr id="6" name="Subtitle 2"/>
          <p:cNvSpPr>
            <a:spLocks noGrp="1"/>
          </p:cNvSpPr>
          <p:nvPr>
            <p:ph type="subTitle" idx="1"/>
          </p:nvPr>
        </p:nvSpPr>
        <p:spPr>
          <a:xfrm>
            <a:off x="1507066" y="3085053"/>
            <a:ext cx="7766936" cy="1457082"/>
          </a:xfrm>
        </p:spPr>
        <p:txBody>
          <a:bodyPr>
            <a:normAutofit fontScale="77500" lnSpcReduction="20000"/>
          </a:bodyPr>
          <a:lstStyle/>
          <a:p>
            <a:pPr algn="ctr"/>
            <a:r>
              <a:rPr lang="en-US" dirty="0" smtClean="0"/>
              <a:t>Josiah Abel</a:t>
            </a:r>
          </a:p>
          <a:p>
            <a:pPr algn="ctr"/>
            <a:r>
              <a:rPr lang="en-US" dirty="0" smtClean="0"/>
              <a:t>Date: 2/26/2015</a:t>
            </a:r>
          </a:p>
          <a:p>
            <a:pPr algn="ctr"/>
            <a:r>
              <a:rPr lang="en-US" dirty="0" smtClean="0"/>
              <a:t>Lab Partners: Dakota Johnson and Cody Fletcher</a:t>
            </a:r>
          </a:p>
          <a:p>
            <a:pPr algn="ctr"/>
            <a:r>
              <a:rPr lang="en-US" dirty="0" smtClean="0"/>
              <a:t>Lab Bench # 6</a:t>
            </a:r>
          </a:p>
          <a:p>
            <a:pPr algn="ctr"/>
            <a:r>
              <a:rPr lang="en-US" dirty="0" smtClean="0"/>
              <a:t>EECT 111 </a:t>
            </a:r>
            <a:endParaRPr lang="en-US" dirty="0"/>
          </a:p>
        </p:txBody>
      </p:sp>
      <p:sp>
        <p:nvSpPr>
          <p:cNvPr id="8" name="Footer Placeholder 7"/>
          <p:cNvSpPr>
            <a:spLocks noGrp="1"/>
          </p:cNvSpPr>
          <p:nvPr>
            <p:ph type="ftr" sz="quarter" idx="11"/>
          </p:nvPr>
        </p:nvSpPr>
        <p:spPr/>
        <p:txBody>
          <a:bodyPr/>
          <a:lstStyle/>
          <a:p>
            <a:r>
              <a:rPr lang="en-US" smtClean="0">
                <a:solidFill>
                  <a:prstClr val="white">
                    <a:tint val="75000"/>
                  </a:prstClr>
                </a:solidFill>
              </a:rPr>
              <a:t>EECT 111-50c Lab Notebook</a:t>
            </a:r>
            <a:endParaRPr lang="en-US">
              <a:solidFill>
                <a:prstClr val="white">
                  <a:tint val="75000"/>
                </a:prstClr>
              </a:solidFill>
            </a:endParaRPr>
          </a:p>
        </p:txBody>
      </p:sp>
      <p:sp>
        <p:nvSpPr>
          <p:cNvPr id="3" name="Slide Number Placeholder 2"/>
          <p:cNvSpPr>
            <a:spLocks noGrp="1"/>
          </p:cNvSpPr>
          <p:nvPr>
            <p:ph type="sldNum" sz="quarter" idx="12"/>
          </p:nvPr>
        </p:nvSpPr>
        <p:spPr/>
        <p:txBody>
          <a:bodyPr/>
          <a:lstStyle/>
          <a:p>
            <a:fld id="{02F5106F-FE9C-4CEA-B66C-F71DEFA97EDD}" type="slidenum">
              <a:rPr lang="en-US" smtClean="0">
                <a:solidFill>
                  <a:srgbClr val="90C226"/>
                </a:solidFill>
              </a:rPr>
              <a:pPr/>
              <a:t>88</a:t>
            </a:fld>
            <a:endParaRPr lang="en-US">
              <a:solidFill>
                <a:srgbClr val="90C226"/>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8832" y="3227685"/>
            <a:ext cx="2667000" cy="26289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5236" y="4118011"/>
            <a:ext cx="3775387" cy="14466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60078989"/>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838200" y="1562012"/>
            <a:ext cx="10515600" cy="116659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prstClr val="white"/>
                </a:solidFill>
              </a:rPr>
              <a:t>OBJECTIVE: To Experiment with series and parallel combinations of Inductors.</a:t>
            </a:r>
            <a:endParaRPr lang="en-US" dirty="0">
              <a:solidFill>
                <a:prstClr val="white"/>
              </a:solidFill>
            </a:endParaRPr>
          </a:p>
        </p:txBody>
      </p:sp>
      <p:sp>
        <p:nvSpPr>
          <p:cNvPr id="6" name="Footer Placeholder 5"/>
          <p:cNvSpPr>
            <a:spLocks noGrp="1"/>
          </p:cNvSpPr>
          <p:nvPr>
            <p:ph type="ftr" sz="quarter" idx="11"/>
          </p:nvPr>
        </p:nvSpPr>
        <p:spPr>
          <a:xfrm>
            <a:off x="838200" y="6356349"/>
            <a:ext cx="4114800" cy="365125"/>
          </a:xfrm>
        </p:spPr>
        <p:txBody>
          <a:bodyPr/>
          <a:lstStyle/>
          <a:p>
            <a:r>
              <a:rPr lang="en-US" smtClean="0">
                <a:solidFill>
                  <a:prstClr val="white">
                    <a:tint val="75000"/>
                  </a:prstClr>
                </a:solidFill>
              </a:rPr>
              <a:t>EECT 111-50c Lab Notebook</a:t>
            </a:r>
            <a:endParaRPr lang="en-US" dirty="0">
              <a:solidFill>
                <a:prstClr val="white">
                  <a:tint val="75000"/>
                </a:prstClr>
              </a:solidFill>
            </a:endParaRPr>
          </a:p>
        </p:txBody>
      </p:sp>
      <p:sp>
        <p:nvSpPr>
          <p:cNvPr id="2" name="Slide Number Placeholder 1"/>
          <p:cNvSpPr>
            <a:spLocks noGrp="1"/>
          </p:cNvSpPr>
          <p:nvPr>
            <p:ph type="sldNum" sz="quarter" idx="12"/>
          </p:nvPr>
        </p:nvSpPr>
        <p:spPr/>
        <p:txBody>
          <a:bodyPr/>
          <a:lstStyle/>
          <a:p>
            <a:fld id="{02F5106F-FE9C-4CEA-B66C-F71DEFA97EDD}" type="slidenum">
              <a:rPr lang="en-US" smtClean="0">
                <a:solidFill>
                  <a:srgbClr val="90C226"/>
                </a:solidFill>
              </a:rPr>
              <a:pPr/>
              <a:t>89</a:t>
            </a:fld>
            <a:endParaRPr lang="en-US">
              <a:solidFill>
                <a:srgbClr val="90C226"/>
              </a:solidFill>
            </a:endParaRPr>
          </a:p>
        </p:txBody>
      </p:sp>
      <p:sp>
        <p:nvSpPr>
          <p:cNvPr id="8" name="Title 1"/>
          <p:cNvSpPr txBox="1">
            <a:spLocks/>
          </p:cNvSpPr>
          <p:nvPr/>
        </p:nvSpPr>
        <p:spPr>
          <a:xfrm>
            <a:off x="838200" y="241212"/>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rgbClr val="90C226"/>
                </a:solidFill>
              </a:rPr>
              <a:t>Lab 12 – Series/Parallel Inductors</a:t>
            </a:r>
            <a:endParaRPr lang="en-US" dirty="0">
              <a:solidFill>
                <a:srgbClr val="90C226"/>
              </a:solidFill>
            </a:endParaRPr>
          </a:p>
        </p:txBody>
      </p:sp>
      <p:sp>
        <p:nvSpPr>
          <p:cNvPr id="7" name="Content Placeholder 2"/>
          <p:cNvSpPr txBox="1">
            <a:spLocks/>
          </p:cNvSpPr>
          <p:nvPr/>
        </p:nvSpPr>
        <p:spPr>
          <a:xfrm>
            <a:off x="838200" y="3406997"/>
            <a:ext cx="10515600" cy="22699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prstClr val="white"/>
                </a:solidFill>
              </a:rPr>
              <a:t>-MATERIALS-</a:t>
            </a:r>
          </a:p>
          <a:p>
            <a:pPr>
              <a:buFont typeface="Wingdings" panose="05000000000000000000" pitchFamily="2" charset="2"/>
              <a:buChar char="q"/>
            </a:pPr>
            <a:r>
              <a:rPr lang="en-US" sz="2000" dirty="0" smtClean="0">
                <a:solidFill>
                  <a:prstClr val="white"/>
                </a:solidFill>
              </a:rPr>
              <a:t>LCR </a:t>
            </a:r>
            <a:r>
              <a:rPr lang="en-US" sz="2000" dirty="0">
                <a:solidFill>
                  <a:prstClr val="white"/>
                </a:solidFill>
              </a:rPr>
              <a:t>Meter, GW INSTEK, LLR METER LCR-819, Serial #: </a:t>
            </a:r>
            <a:r>
              <a:rPr lang="en-US" sz="2000" dirty="0" smtClean="0">
                <a:solidFill>
                  <a:prstClr val="white"/>
                </a:solidFill>
              </a:rPr>
              <a:t>E120998</a:t>
            </a:r>
          </a:p>
          <a:p>
            <a:pPr>
              <a:buFont typeface="Wingdings" panose="05000000000000000000" pitchFamily="2" charset="2"/>
              <a:buChar char="q"/>
            </a:pPr>
            <a:r>
              <a:rPr lang="en-US" sz="2000" dirty="0" smtClean="0">
                <a:solidFill>
                  <a:prstClr val="white"/>
                </a:solidFill>
              </a:rPr>
              <a:t>Solderless Breadboard</a:t>
            </a:r>
          </a:p>
          <a:p>
            <a:pPr>
              <a:buFont typeface="Wingdings" panose="05000000000000000000" pitchFamily="2" charset="2"/>
              <a:buChar char="q"/>
            </a:pPr>
            <a:r>
              <a:rPr lang="en-US" sz="2000" dirty="0" smtClean="0">
                <a:solidFill>
                  <a:prstClr val="white"/>
                </a:solidFill>
              </a:rPr>
              <a:t>3 Inductors, (1 </a:t>
            </a:r>
            <a:r>
              <a:rPr lang="en-US" sz="2000" dirty="0" err="1" smtClean="0">
                <a:solidFill>
                  <a:prstClr val="white"/>
                </a:solidFill>
              </a:rPr>
              <a:t>mH</a:t>
            </a:r>
            <a:r>
              <a:rPr lang="en-US" sz="2000" dirty="0" smtClean="0">
                <a:solidFill>
                  <a:prstClr val="white"/>
                </a:solidFill>
              </a:rPr>
              <a:t>, 2.2 </a:t>
            </a:r>
            <a:r>
              <a:rPr lang="en-US" sz="2000" dirty="0" err="1" smtClean="0">
                <a:solidFill>
                  <a:prstClr val="white"/>
                </a:solidFill>
              </a:rPr>
              <a:t>mH</a:t>
            </a:r>
            <a:r>
              <a:rPr lang="en-US" sz="2000" dirty="0" smtClean="0">
                <a:solidFill>
                  <a:prstClr val="white"/>
                </a:solidFill>
              </a:rPr>
              <a:t>, 4.7 </a:t>
            </a:r>
            <a:r>
              <a:rPr lang="en-US" sz="2000" dirty="0" err="1" smtClean="0">
                <a:solidFill>
                  <a:prstClr val="white"/>
                </a:solidFill>
              </a:rPr>
              <a:t>mH</a:t>
            </a:r>
            <a:r>
              <a:rPr lang="en-US" sz="2000" dirty="0" smtClean="0">
                <a:solidFill>
                  <a:prstClr val="white"/>
                </a:solidFill>
              </a:rPr>
              <a:t>)</a:t>
            </a:r>
          </a:p>
          <a:p>
            <a:pPr>
              <a:buFont typeface="Wingdings" panose="05000000000000000000" pitchFamily="2" charset="2"/>
              <a:buChar char="q"/>
            </a:pPr>
            <a:r>
              <a:rPr lang="en-US" sz="2000" dirty="0" smtClean="0">
                <a:solidFill>
                  <a:prstClr val="white"/>
                </a:solidFill>
              </a:rPr>
              <a:t>Multisim 13.0 Computer program</a:t>
            </a:r>
          </a:p>
        </p:txBody>
      </p:sp>
    </p:spTree>
    <p:extLst>
      <p:ext uri="{BB962C8B-B14F-4D97-AF65-F5344CB8AC3E}">
        <p14:creationId xmlns:p14="http://schemas.microsoft.com/office/powerpoint/2010/main" val="11296093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EECT 111-50c Lab Notebook</a:t>
            </a:r>
            <a:endParaRPr lang="en-US"/>
          </a:p>
        </p:txBody>
      </p:sp>
      <p:sp>
        <p:nvSpPr>
          <p:cNvPr id="5" name="Title 1"/>
          <p:cNvSpPr txBox="1">
            <a:spLocks/>
          </p:cNvSpPr>
          <p:nvPr/>
        </p:nvSpPr>
        <p:spPr>
          <a:xfrm>
            <a:off x="677334" y="609600"/>
            <a:ext cx="8596668" cy="939114"/>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Lab 1 – Resistor Variability, Observations</a:t>
            </a:r>
            <a:endParaRPr lang="en-US" dirty="0"/>
          </a:p>
        </p:txBody>
      </p:sp>
      <p:sp>
        <p:nvSpPr>
          <p:cNvPr id="6" name="Content Placeholder 2"/>
          <p:cNvSpPr>
            <a:spLocks noGrp="1"/>
          </p:cNvSpPr>
          <p:nvPr>
            <p:ph idx="1"/>
          </p:nvPr>
        </p:nvSpPr>
        <p:spPr>
          <a:xfrm>
            <a:off x="677334" y="2342152"/>
            <a:ext cx="10515600" cy="2407648"/>
          </a:xfrm>
        </p:spPr>
        <p:txBody>
          <a:bodyPr/>
          <a:lstStyle/>
          <a:p>
            <a:pPr>
              <a:buFont typeface="Wingdings" panose="05000000000000000000" pitchFamily="2" charset="2"/>
              <a:buChar char="Ø"/>
            </a:pPr>
            <a:r>
              <a:rPr lang="en-US" sz="2000" dirty="0" smtClean="0"/>
              <a:t>The Majority of the resistors measured remained in the lower tolerance level. </a:t>
            </a:r>
          </a:p>
          <a:p>
            <a:pPr>
              <a:buFont typeface="Wingdings" panose="05000000000000000000" pitchFamily="2" charset="2"/>
              <a:buChar char="Ø"/>
            </a:pPr>
            <a:r>
              <a:rPr lang="en-US" sz="2000" dirty="0" smtClean="0"/>
              <a:t>Only three measurements reached 1,000 ohms or more.</a:t>
            </a:r>
          </a:p>
          <a:p>
            <a:pPr>
              <a:buFont typeface="Wingdings" panose="05000000000000000000" pitchFamily="2" charset="2"/>
              <a:buChar char="Ø"/>
            </a:pPr>
            <a:r>
              <a:rPr lang="en-US" sz="2000" dirty="0" smtClean="0"/>
              <a:t>All of the resistors had the same tolerance level of 5%.</a:t>
            </a:r>
            <a:endParaRPr lang="en-US" sz="2000" dirty="0"/>
          </a:p>
        </p:txBody>
      </p:sp>
      <p:sp>
        <p:nvSpPr>
          <p:cNvPr id="7" name="Slide Number Placeholder 6"/>
          <p:cNvSpPr>
            <a:spLocks noGrp="1"/>
          </p:cNvSpPr>
          <p:nvPr>
            <p:ph type="sldNum" sz="quarter" idx="12"/>
          </p:nvPr>
        </p:nvSpPr>
        <p:spPr/>
        <p:txBody>
          <a:bodyPr/>
          <a:lstStyle/>
          <a:p>
            <a:fld id="{02F5106F-FE9C-4CEA-B66C-F71DEFA97EDD}" type="slidenum">
              <a:rPr lang="en-US" smtClean="0"/>
              <a:t>9</a:t>
            </a:fld>
            <a:endParaRPr lang="en-US"/>
          </a:p>
        </p:txBody>
      </p:sp>
    </p:spTree>
    <p:extLst>
      <p:ext uri="{BB962C8B-B14F-4D97-AF65-F5344CB8AC3E}">
        <p14:creationId xmlns:p14="http://schemas.microsoft.com/office/powerpoint/2010/main" val="305615776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dirty="0" smtClean="0">
                <a:solidFill>
                  <a:prstClr val="white">
                    <a:tint val="75000"/>
                  </a:prstClr>
                </a:solidFill>
              </a:rPr>
              <a:t>EECT 111-50c Lab Notebook</a:t>
            </a:r>
            <a:endParaRPr lang="en-US" dirty="0">
              <a:solidFill>
                <a:prstClr val="white">
                  <a:tint val="75000"/>
                </a:prstClr>
              </a:solidFill>
            </a:endParaRPr>
          </a:p>
        </p:txBody>
      </p:sp>
      <p:sp>
        <p:nvSpPr>
          <p:cNvPr id="8" name="TextBox 7"/>
          <p:cNvSpPr txBox="1"/>
          <p:nvPr/>
        </p:nvSpPr>
        <p:spPr>
          <a:xfrm>
            <a:off x="838200" y="2093527"/>
            <a:ext cx="9187030" cy="3330848"/>
          </a:xfrm>
          <a:prstGeom prst="rect">
            <a:avLst/>
          </a:prstGeom>
          <a:noFill/>
        </p:spPr>
        <p:txBody>
          <a:bodyPr wrap="square" rtlCol="0">
            <a:spAutoFit/>
          </a:bodyPr>
          <a:lstStyle/>
          <a:p>
            <a:pPr marL="285750" indent="-285750">
              <a:lnSpc>
                <a:spcPct val="200000"/>
              </a:lnSpc>
              <a:buFont typeface="Wingdings" panose="05000000000000000000" pitchFamily="2" charset="2"/>
              <a:buChar char="Ø"/>
            </a:pPr>
            <a:r>
              <a:rPr lang="en-US" dirty="0">
                <a:solidFill>
                  <a:prstClr val="white"/>
                </a:solidFill>
              </a:rPr>
              <a:t>The </a:t>
            </a:r>
            <a:r>
              <a:rPr lang="en-US" dirty="0" smtClean="0">
                <a:solidFill>
                  <a:prstClr val="white"/>
                </a:solidFill>
              </a:rPr>
              <a:t>individual </a:t>
            </a:r>
            <a:r>
              <a:rPr lang="en-US" dirty="0">
                <a:solidFill>
                  <a:prstClr val="white"/>
                </a:solidFill>
              </a:rPr>
              <a:t>inductors were measured with the LCR meter. </a:t>
            </a:r>
            <a:endParaRPr lang="en-US" dirty="0" smtClean="0">
              <a:solidFill>
                <a:prstClr val="white"/>
              </a:solidFill>
            </a:endParaRPr>
          </a:p>
          <a:p>
            <a:pPr marL="285750" indent="-285750">
              <a:lnSpc>
                <a:spcPct val="200000"/>
              </a:lnSpc>
              <a:buFont typeface="Wingdings" panose="05000000000000000000" pitchFamily="2" charset="2"/>
              <a:buChar char="Ø"/>
            </a:pPr>
            <a:r>
              <a:rPr lang="en-US" dirty="0" smtClean="0">
                <a:solidFill>
                  <a:prstClr val="white"/>
                </a:solidFill>
              </a:rPr>
              <a:t>The </a:t>
            </a:r>
            <a:r>
              <a:rPr lang="en-US" dirty="0">
                <a:solidFill>
                  <a:prstClr val="white"/>
                </a:solidFill>
              </a:rPr>
              <a:t>inductors were then put in a series circuit and the total inductance was measured with the LCR meter. </a:t>
            </a:r>
            <a:endParaRPr lang="en-US" dirty="0" smtClean="0">
              <a:solidFill>
                <a:prstClr val="white"/>
              </a:solidFill>
            </a:endParaRPr>
          </a:p>
          <a:p>
            <a:pPr marL="285750" indent="-285750">
              <a:lnSpc>
                <a:spcPct val="200000"/>
              </a:lnSpc>
              <a:buFont typeface="Wingdings" panose="05000000000000000000" pitchFamily="2" charset="2"/>
              <a:buChar char="Ø"/>
            </a:pPr>
            <a:r>
              <a:rPr lang="en-US" dirty="0">
                <a:solidFill>
                  <a:prstClr val="white"/>
                </a:solidFill>
              </a:rPr>
              <a:t>T</a:t>
            </a:r>
            <a:r>
              <a:rPr lang="en-US" dirty="0" smtClean="0">
                <a:solidFill>
                  <a:prstClr val="white"/>
                </a:solidFill>
              </a:rPr>
              <a:t>he </a:t>
            </a:r>
            <a:r>
              <a:rPr lang="en-US" dirty="0">
                <a:solidFill>
                  <a:prstClr val="white"/>
                </a:solidFill>
              </a:rPr>
              <a:t>inductors were put in a parallel circuit and the total inductance was measured with the LCR meter.</a:t>
            </a:r>
          </a:p>
          <a:p>
            <a:pPr>
              <a:lnSpc>
                <a:spcPct val="200000"/>
              </a:lnSpc>
            </a:pPr>
            <a:endParaRPr lang="en-US" dirty="0">
              <a:solidFill>
                <a:prstClr val="white"/>
              </a:solidFill>
            </a:endParaRPr>
          </a:p>
        </p:txBody>
      </p:sp>
      <p:sp>
        <p:nvSpPr>
          <p:cNvPr id="2" name="Slide Number Placeholder 1"/>
          <p:cNvSpPr>
            <a:spLocks noGrp="1"/>
          </p:cNvSpPr>
          <p:nvPr>
            <p:ph type="sldNum" sz="quarter" idx="12"/>
          </p:nvPr>
        </p:nvSpPr>
        <p:spPr/>
        <p:txBody>
          <a:bodyPr/>
          <a:lstStyle/>
          <a:p>
            <a:fld id="{02F5106F-FE9C-4CEA-B66C-F71DEFA97EDD}" type="slidenum">
              <a:rPr lang="en-US" smtClean="0">
                <a:solidFill>
                  <a:srgbClr val="90C226"/>
                </a:solidFill>
              </a:rPr>
              <a:pPr/>
              <a:t>90</a:t>
            </a:fld>
            <a:endParaRPr lang="en-US">
              <a:solidFill>
                <a:srgbClr val="90C226"/>
              </a:solidFill>
            </a:endParaRPr>
          </a:p>
        </p:txBody>
      </p:sp>
      <p:sp>
        <p:nvSpPr>
          <p:cNvPr id="7" name="Title 1"/>
          <p:cNvSpPr txBox="1">
            <a:spLocks/>
          </p:cNvSpPr>
          <p:nvPr/>
        </p:nvSpPr>
        <p:spPr>
          <a:xfrm>
            <a:off x="838200" y="241212"/>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rgbClr val="90C226"/>
                </a:solidFill>
              </a:rPr>
              <a:t>Lab 12 – Series/Parallel Inductors, Procedure</a:t>
            </a:r>
            <a:endParaRPr lang="en-US" dirty="0">
              <a:solidFill>
                <a:srgbClr val="90C226"/>
              </a:solidFill>
            </a:endParaRPr>
          </a:p>
        </p:txBody>
      </p:sp>
    </p:spTree>
    <p:extLst>
      <p:ext uri="{BB962C8B-B14F-4D97-AF65-F5344CB8AC3E}">
        <p14:creationId xmlns:p14="http://schemas.microsoft.com/office/powerpoint/2010/main" val="167903566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smtClean="0">
                <a:solidFill>
                  <a:prstClr val="white">
                    <a:tint val="75000"/>
                  </a:prstClr>
                </a:solidFill>
              </a:rPr>
              <a:t>EECT 111-50c Lab Notebook</a:t>
            </a:r>
            <a:endParaRPr lang="en-US" dirty="0">
              <a:solidFill>
                <a:prstClr val="white">
                  <a:tint val="75000"/>
                </a:prstClr>
              </a:solidFill>
            </a:endParaRPr>
          </a:p>
        </p:txBody>
      </p:sp>
      <p:sp>
        <p:nvSpPr>
          <p:cNvPr id="2" name="Slide Number Placeholder 1"/>
          <p:cNvSpPr>
            <a:spLocks noGrp="1"/>
          </p:cNvSpPr>
          <p:nvPr>
            <p:ph type="sldNum" sz="quarter" idx="12"/>
          </p:nvPr>
        </p:nvSpPr>
        <p:spPr/>
        <p:txBody>
          <a:bodyPr/>
          <a:lstStyle/>
          <a:p>
            <a:fld id="{02F5106F-FE9C-4CEA-B66C-F71DEFA97EDD}" type="slidenum">
              <a:rPr lang="en-US" smtClean="0">
                <a:solidFill>
                  <a:srgbClr val="90C226"/>
                </a:solidFill>
              </a:rPr>
              <a:pPr/>
              <a:t>91</a:t>
            </a:fld>
            <a:endParaRPr lang="en-US">
              <a:solidFill>
                <a:srgbClr val="90C226"/>
              </a:solidFill>
            </a:endParaRPr>
          </a:p>
        </p:txBody>
      </p:sp>
      <p:sp>
        <p:nvSpPr>
          <p:cNvPr id="6" name="Title 1"/>
          <p:cNvSpPr txBox="1">
            <a:spLocks/>
          </p:cNvSpPr>
          <p:nvPr/>
        </p:nvSpPr>
        <p:spPr>
          <a:xfrm>
            <a:off x="838200" y="241212"/>
            <a:ext cx="9156700"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rgbClr val="90C226"/>
                </a:solidFill>
              </a:rPr>
              <a:t>Lab 12 – Series/Parallel Inductors, Simulation </a:t>
            </a:r>
            <a:r>
              <a:rPr lang="en-US" sz="1800" dirty="0" smtClean="0">
                <a:solidFill>
                  <a:srgbClr val="90C226"/>
                </a:solidFill>
              </a:rPr>
              <a:t>(Resistors were required for the simulation to function properly)</a:t>
            </a:r>
            <a:endParaRPr lang="en-US" sz="1800" dirty="0">
              <a:solidFill>
                <a:srgbClr val="90C226"/>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82" y="1358086"/>
            <a:ext cx="3311344" cy="2474025"/>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2332"/>
          <a:stretch/>
        </p:blipFill>
        <p:spPr>
          <a:xfrm>
            <a:off x="5422899" y="1515727"/>
            <a:ext cx="6655507" cy="457192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9310" y="3890469"/>
            <a:ext cx="2813659" cy="2967531"/>
          </a:xfrm>
          <a:prstGeom prst="rect">
            <a:avLst/>
          </a:prstGeom>
        </p:spPr>
      </p:pic>
      <p:cxnSp>
        <p:nvCxnSpPr>
          <p:cNvPr id="4" name="Straight Arrow Connector 3"/>
          <p:cNvCxnSpPr/>
          <p:nvPr/>
        </p:nvCxnSpPr>
        <p:spPr>
          <a:xfrm flipV="1">
            <a:off x="5232969" y="3644900"/>
            <a:ext cx="278831" cy="172933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7" idx="3"/>
          </p:cNvCxnSpPr>
          <p:nvPr/>
        </p:nvCxnSpPr>
        <p:spPr>
          <a:xfrm>
            <a:off x="3330026" y="2595099"/>
            <a:ext cx="2181774" cy="76906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718461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p:cNvSpPr>
            <a:spLocks noGrp="1"/>
          </p:cNvSpPr>
          <p:nvPr>
            <p:ph type="ftr" sz="quarter" idx="11"/>
          </p:nvPr>
        </p:nvSpPr>
        <p:spPr/>
        <p:txBody>
          <a:bodyPr/>
          <a:lstStyle/>
          <a:p>
            <a:r>
              <a:rPr lang="en-US" smtClean="0">
                <a:solidFill>
                  <a:prstClr val="white">
                    <a:tint val="75000"/>
                  </a:prstClr>
                </a:solidFill>
              </a:rPr>
              <a:t>EECT 111-50c Lab Notebook</a:t>
            </a:r>
            <a:endParaRPr lang="en-US">
              <a:solidFill>
                <a:prstClr val="white">
                  <a:tint val="75000"/>
                </a:prstClr>
              </a:solidFill>
            </a:endParaRPr>
          </a:p>
        </p:txBody>
      </p:sp>
      <p:sp>
        <p:nvSpPr>
          <p:cNvPr id="2" name="Slide Number Placeholder 1"/>
          <p:cNvSpPr>
            <a:spLocks noGrp="1"/>
          </p:cNvSpPr>
          <p:nvPr>
            <p:ph type="sldNum" sz="quarter" idx="12"/>
          </p:nvPr>
        </p:nvSpPr>
        <p:spPr/>
        <p:txBody>
          <a:bodyPr/>
          <a:lstStyle/>
          <a:p>
            <a:fld id="{02F5106F-FE9C-4CEA-B66C-F71DEFA97EDD}" type="slidenum">
              <a:rPr lang="en-US" smtClean="0">
                <a:solidFill>
                  <a:srgbClr val="90C226"/>
                </a:solidFill>
              </a:rPr>
              <a:pPr/>
              <a:t>92</a:t>
            </a:fld>
            <a:endParaRPr lang="en-US">
              <a:solidFill>
                <a:srgbClr val="90C226"/>
              </a:solidFill>
            </a:endParaRPr>
          </a:p>
        </p:txBody>
      </p:sp>
      <p:sp>
        <p:nvSpPr>
          <p:cNvPr id="5" name="Title 1"/>
          <p:cNvSpPr txBox="1">
            <a:spLocks/>
          </p:cNvSpPr>
          <p:nvPr/>
        </p:nvSpPr>
        <p:spPr>
          <a:xfrm>
            <a:off x="838200" y="241212"/>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rgbClr val="90C226"/>
                </a:solidFill>
              </a:rPr>
              <a:t>Lab 12 – Series/Parallel Inductors, Setup</a:t>
            </a:r>
            <a:endParaRPr lang="en-US" dirty="0">
              <a:solidFill>
                <a:srgbClr val="90C226"/>
              </a:solidFill>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9662" t="12712" r="30931" b="15536"/>
          <a:stretch/>
        </p:blipFill>
        <p:spPr>
          <a:xfrm>
            <a:off x="1463940" y="1955800"/>
            <a:ext cx="2362200" cy="3225800"/>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9722" t="4259" r="22778" b="7593"/>
          <a:stretch/>
        </p:blipFill>
        <p:spPr>
          <a:xfrm>
            <a:off x="6844068" y="1862808"/>
            <a:ext cx="2590800" cy="3411784"/>
          </a:xfrm>
          <a:prstGeom prst="rect">
            <a:avLst/>
          </a:prstGeom>
        </p:spPr>
      </p:pic>
      <p:sp>
        <p:nvSpPr>
          <p:cNvPr id="8" name="TextBox 7"/>
          <p:cNvSpPr txBox="1"/>
          <p:nvPr/>
        </p:nvSpPr>
        <p:spPr>
          <a:xfrm>
            <a:off x="4675479" y="1222371"/>
            <a:ext cx="870837" cy="369332"/>
          </a:xfrm>
          <a:prstGeom prst="rect">
            <a:avLst/>
          </a:prstGeom>
          <a:noFill/>
          <a:ln w="57150">
            <a:solidFill>
              <a:schemeClr val="accent2"/>
            </a:solidFill>
          </a:ln>
        </p:spPr>
        <p:txBody>
          <a:bodyPr wrap="square" rtlCol="0">
            <a:spAutoFit/>
          </a:bodyPr>
          <a:lstStyle/>
          <a:p>
            <a:pPr algn="ctr"/>
            <a:r>
              <a:rPr lang="en-US" dirty="0" smtClean="0">
                <a:solidFill>
                  <a:prstClr val="white"/>
                </a:solidFill>
              </a:rPr>
              <a:t>1 </a:t>
            </a:r>
            <a:r>
              <a:rPr lang="en-US" dirty="0" err="1" smtClean="0">
                <a:solidFill>
                  <a:prstClr val="white"/>
                </a:solidFill>
              </a:rPr>
              <a:t>m</a:t>
            </a:r>
            <a:r>
              <a:rPr lang="en-US" dirty="0" err="1">
                <a:solidFill>
                  <a:prstClr val="white"/>
                </a:solidFill>
              </a:rPr>
              <a:t>H</a:t>
            </a:r>
            <a:endParaRPr lang="en-US" dirty="0"/>
          </a:p>
        </p:txBody>
      </p:sp>
      <p:cxnSp>
        <p:nvCxnSpPr>
          <p:cNvPr id="9" name="Straight Arrow Connector 8"/>
          <p:cNvCxnSpPr>
            <a:stCxn id="8" idx="3"/>
          </p:cNvCxnSpPr>
          <p:nvPr/>
        </p:nvCxnSpPr>
        <p:spPr>
          <a:xfrm>
            <a:off x="5546316" y="1407037"/>
            <a:ext cx="2340384" cy="77646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675479" y="1800825"/>
            <a:ext cx="1075606" cy="369332"/>
          </a:xfrm>
          <a:prstGeom prst="rect">
            <a:avLst/>
          </a:prstGeom>
          <a:noFill/>
          <a:ln w="57150">
            <a:solidFill>
              <a:schemeClr val="accent2"/>
            </a:solidFill>
          </a:ln>
        </p:spPr>
        <p:txBody>
          <a:bodyPr wrap="square" rtlCol="0">
            <a:spAutoFit/>
          </a:bodyPr>
          <a:lstStyle/>
          <a:p>
            <a:pPr algn="ctr"/>
            <a:r>
              <a:rPr lang="en-US" dirty="0" smtClean="0">
                <a:solidFill>
                  <a:prstClr val="white"/>
                </a:solidFill>
              </a:rPr>
              <a:t>2.2  </a:t>
            </a:r>
            <a:r>
              <a:rPr lang="en-US" dirty="0" err="1" smtClean="0">
                <a:solidFill>
                  <a:prstClr val="white"/>
                </a:solidFill>
              </a:rPr>
              <a:t>mH</a:t>
            </a:r>
            <a:endParaRPr lang="en-US" dirty="0"/>
          </a:p>
        </p:txBody>
      </p:sp>
      <p:cxnSp>
        <p:nvCxnSpPr>
          <p:cNvPr id="12" name="Straight Arrow Connector 11"/>
          <p:cNvCxnSpPr>
            <a:stCxn id="11" idx="3"/>
          </p:cNvCxnSpPr>
          <p:nvPr/>
        </p:nvCxnSpPr>
        <p:spPr>
          <a:xfrm>
            <a:off x="5751085" y="1985491"/>
            <a:ext cx="2415015" cy="74234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675479" y="3446752"/>
            <a:ext cx="1247899" cy="369332"/>
          </a:xfrm>
          <a:prstGeom prst="rect">
            <a:avLst/>
          </a:prstGeom>
          <a:noFill/>
          <a:ln w="57150">
            <a:solidFill>
              <a:schemeClr val="accent2"/>
            </a:solidFill>
          </a:ln>
        </p:spPr>
        <p:txBody>
          <a:bodyPr wrap="square" rtlCol="0">
            <a:spAutoFit/>
          </a:bodyPr>
          <a:lstStyle/>
          <a:p>
            <a:pPr algn="ctr"/>
            <a:r>
              <a:rPr lang="en-US" dirty="0" smtClean="0">
                <a:solidFill>
                  <a:prstClr val="white"/>
                </a:solidFill>
              </a:rPr>
              <a:t>4.7 </a:t>
            </a:r>
            <a:r>
              <a:rPr lang="en-US" dirty="0" err="1" smtClean="0">
                <a:solidFill>
                  <a:prstClr val="white"/>
                </a:solidFill>
              </a:rPr>
              <a:t>m</a:t>
            </a:r>
            <a:r>
              <a:rPr lang="en-US" dirty="0" err="1">
                <a:solidFill>
                  <a:prstClr val="white"/>
                </a:solidFill>
              </a:rPr>
              <a:t>H</a:t>
            </a:r>
            <a:endParaRPr lang="en-US" dirty="0"/>
          </a:p>
        </p:txBody>
      </p:sp>
      <p:cxnSp>
        <p:nvCxnSpPr>
          <p:cNvPr id="15" name="Straight Arrow Connector 14"/>
          <p:cNvCxnSpPr>
            <a:stCxn id="14" idx="3"/>
          </p:cNvCxnSpPr>
          <p:nvPr/>
        </p:nvCxnSpPr>
        <p:spPr>
          <a:xfrm flipV="1">
            <a:off x="5923378" y="3262086"/>
            <a:ext cx="2120900" cy="36933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Elbow Connector 19"/>
          <p:cNvCxnSpPr>
            <a:stCxn id="8" idx="1"/>
          </p:cNvCxnSpPr>
          <p:nvPr/>
        </p:nvCxnSpPr>
        <p:spPr>
          <a:xfrm rot="10800000" flipV="1">
            <a:off x="1689101" y="1407036"/>
            <a:ext cx="2986379" cy="609717"/>
          </a:xfrm>
          <a:prstGeom prst="bentConnector3">
            <a:avLst>
              <a:gd name="adj1" fmla="val 100606"/>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Elbow Connector 54"/>
          <p:cNvCxnSpPr>
            <a:stCxn id="14" idx="1"/>
          </p:cNvCxnSpPr>
          <p:nvPr/>
        </p:nvCxnSpPr>
        <p:spPr>
          <a:xfrm rot="10800000">
            <a:off x="3292411" y="2302718"/>
            <a:ext cx="1383068" cy="1328701"/>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Elbow Connector 61"/>
          <p:cNvCxnSpPr>
            <a:stCxn id="11" idx="1"/>
          </p:cNvCxnSpPr>
          <p:nvPr/>
        </p:nvCxnSpPr>
        <p:spPr>
          <a:xfrm rot="10800000" flipV="1">
            <a:off x="2539865" y="1985490"/>
            <a:ext cx="2135615" cy="133895"/>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900348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59716" y="580278"/>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prstClr val="black"/>
                </a:solidFill>
                <a:latin typeface="Agency FB" panose="020B0503020202020204" pitchFamily="34" charset="0"/>
              </a:rPr>
              <a:t>Lab 12 DATA:</a:t>
            </a:r>
            <a:endParaRPr lang="en-US" dirty="0">
              <a:solidFill>
                <a:prstClr val="black"/>
              </a:solidFill>
              <a:latin typeface="Agency FB" panose="020B0503020202020204" pitchFamily="34" charset="0"/>
            </a:endParaRPr>
          </a:p>
        </p:txBody>
      </p:sp>
      <p:sp>
        <p:nvSpPr>
          <p:cNvPr id="5" name="Footer Placeholder 4"/>
          <p:cNvSpPr>
            <a:spLocks noGrp="1"/>
          </p:cNvSpPr>
          <p:nvPr>
            <p:ph type="ftr" sz="quarter" idx="11"/>
          </p:nvPr>
        </p:nvSpPr>
        <p:spPr/>
        <p:txBody>
          <a:bodyPr/>
          <a:lstStyle/>
          <a:p>
            <a:r>
              <a:rPr lang="en-US" dirty="0" smtClean="0">
                <a:solidFill>
                  <a:prstClr val="black"/>
                </a:solidFill>
              </a:rPr>
              <a:t>EECT 111-50c Lab Notebook</a:t>
            </a:r>
            <a:endParaRPr lang="en-US" dirty="0">
              <a:solidFill>
                <a:prstClr val="black"/>
              </a:solidFill>
            </a:endParaRPr>
          </a:p>
        </p:txBody>
      </p:sp>
      <p:sp>
        <p:nvSpPr>
          <p:cNvPr id="2" name="Slide Number Placeholder 1"/>
          <p:cNvSpPr>
            <a:spLocks noGrp="1"/>
          </p:cNvSpPr>
          <p:nvPr>
            <p:ph type="sldNum" sz="quarter" idx="12"/>
          </p:nvPr>
        </p:nvSpPr>
        <p:spPr/>
        <p:txBody>
          <a:bodyPr/>
          <a:lstStyle/>
          <a:p>
            <a:fld id="{02F5106F-FE9C-4CEA-B66C-F71DEFA97EDD}" type="slidenum">
              <a:rPr lang="en-US" smtClean="0">
                <a:solidFill>
                  <a:prstClr val="black"/>
                </a:solidFill>
              </a:rPr>
              <a:pPr/>
              <a:t>93</a:t>
            </a:fld>
            <a:endParaRPr lang="en-US">
              <a:solidFill>
                <a:prstClr val="black"/>
              </a:solidFill>
            </a:endParaRPr>
          </a:p>
        </p:txBody>
      </p:sp>
      <p:pic>
        <p:nvPicPr>
          <p:cNvPr id="3" name="Picture 2"/>
          <p:cNvPicPr>
            <a:picLocks noChangeAspect="1"/>
          </p:cNvPicPr>
          <p:nvPr/>
        </p:nvPicPr>
        <p:blipFill>
          <a:blip r:embed="rId2"/>
          <a:stretch>
            <a:fillRect/>
          </a:stretch>
        </p:blipFill>
        <p:spPr>
          <a:xfrm>
            <a:off x="859716" y="1243059"/>
            <a:ext cx="7506754" cy="4367418"/>
          </a:xfrm>
          <a:prstGeom prst="rect">
            <a:avLst/>
          </a:prstGeom>
        </p:spPr>
      </p:pic>
      <mc:AlternateContent xmlns:mc="http://schemas.openxmlformats.org/markup-compatibility/2006" xmlns:a14="http://schemas.microsoft.com/office/drawing/2010/main">
        <mc:Choice Requires="a14">
          <p:sp>
            <p:nvSpPr>
              <p:cNvPr id="12" name="TextBox 11"/>
              <p:cNvSpPr txBox="1"/>
              <p:nvPr/>
            </p:nvSpPr>
            <p:spPr>
              <a:xfrm>
                <a:off x="8601301" y="1533880"/>
                <a:ext cx="2535246" cy="74392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𝑃𝑎𝑟𝑎𝑙𝑙𝑒𝑙</m:t>
                          </m:r>
                        </m:sub>
                      </m:sSub>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𝐿</m:t>
                              </m:r>
                              <m:r>
                                <a:rPr lang="en-US" b="0" i="1" smtClean="0">
                                  <a:latin typeface="Cambria Math" panose="02040503050406030204" pitchFamily="18" charset="0"/>
                                </a:rPr>
                                <m:t>1</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𝐿</m:t>
                              </m:r>
                              <m:r>
                                <a:rPr lang="en-US" b="0" i="1" smtClean="0">
                                  <a:latin typeface="Cambria Math" panose="02040503050406030204" pitchFamily="18" charset="0"/>
                                </a:rPr>
                                <m:t>2</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𝐿</m:t>
                              </m:r>
                              <m:r>
                                <a:rPr lang="en-US" b="0" i="1" smtClean="0">
                                  <a:latin typeface="Cambria Math" panose="02040503050406030204" pitchFamily="18" charset="0"/>
                                </a:rPr>
                                <m:t>3</m:t>
                              </m:r>
                            </m:den>
                          </m:f>
                        </m:den>
                      </m:f>
                    </m:oMath>
                  </m:oMathPara>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8601301" y="1533880"/>
                <a:ext cx="2535246" cy="743922"/>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8719904" y="3521922"/>
                <a:ext cx="230197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𝑆𝑒𝑟𝑖𝑒𝑠</m:t>
                          </m:r>
                        </m:sub>
                      </m:sSub>
                      <m:r>
                        <a:rPr lang="en-US" b="0" i="1" smtClean="0">
                          <a:latin typeface="Cambria Math" panose="02040503050406030204" pitchFamily="18" charset="0"/>
                        </a:rPr>
                        <m:t>=</m:t>
                      </m:r>
                      <m:r>
                        <a:rPr lang="en-US" b="0" i="1" smtClean="0">
                          <a:latin typeface="Cambria Math" panose="02040503050406030204" pitchFamily="18" charset="0"/>
                        </a:rPr>
                        <m:t>𝐿</m:t>
                      </m:r>
                      <m:r>
                        <a:rPr lang="en-US" b="0" i="1" smtClean="0">
                          <a:latin typeface="Cambria Math" panose="02040503050406030204" pitchFamily="18" charset="0"/>
                        </a:rPr>
                        <m:t>4+</m:t>
                      </m:r>
                      <m:r>
                        <a:rPr lang="en-US" b="0" i="1" smtClean="0">
                          <a:latin typeface="Cambria Math" panose="02040503050406030204" pitchFamily="18" charset="0"/>
                        </a:rPr>
                        <m:t>𝐿</m:t>
                      </m:r>
                      <m:r>
                        <a:rPr lang="en-US" b="0" i="1" smtClean="0">
                          <a:latin typeface="Cambria Math" panose="02040503050406030204" pitchFamily="18" charset="0"/>
                        </a:rPr>
                        <m:t>5+</m:t>
                      </m:r>
                      <m:r>
                        <a:rPr lang="en-US" b="0" i="1" smtClean="0">
                          <a:latin typeface="Cambria Math" panose="02040503050406030204" pitchFamily="18" charset="0"/>
                        </a:rPr>
                        <m:t>𝐿</m:t>
                      </m:r>
                      <m:r>
                        <a:rPr lang="en-US" b="0" i="1" smtClean="0">
                          <a:latin typeface="Cambria Math" panose="02040503050406030204" pitchFamily="18" charset="0"/>
                        </a:rPr>
                        <m:t>6</m:t>
                      </m:r>
                    </m:oMath>
                  </m:oMathPara>
                </a14:m>
                <a:endParaRPr lang="en-US" dirty="0"/>
              </a:p>
            </p:txBody>
          </p:sp>
        </mc:Choice>
        <mc:Fallback xmlns="">
          <p:sp>
            <p:nvSpPr>
              <p:cNvPr id="13" name="TextBox 12"/>
              <p:cNvSpPr txBox="1">
                <a:spLocks noRot="1" noChangeAspect="1" noMove="1" noResize="1" noEditPoints="1" noAdjustHandles="1" noChangeArrowheads="1" noChangeShapeType="1" noTextEdit="1"/>
              </p:cNvSpPr>
              <p:nvPr/>
            </p:nvSpPr>
            <p:spPr>
              <a:xfrm>
                <a:off x="8719904" y="3521922"/>
                <a:ext cx="2301977" cy="276999"/>
              </a:xfrm>
              <a:prstGeom prst="rect">
                <a:avLst/>
              </a:prstGeom>
              <a:blipFill rotWithShape="0">
                <a:blip r:embed="rId4"/>
                <a:stretch>
                  <a:fillRect l="-1587" r="-1852" b="-17778"/>
                </a:stretch>
              </a:blipFill>
            </p:spPr>
            <p:txBody>
              <a:bodyPr/>
              <a:lstStyle/>
              <a:p>
                <a:r>
                  <a:rPr lang="en-US">
                    <a:noFill/>
                  </a:rPr>
                  <a:t> </a:t>
                </a:r>
              </a:p>
            </p:txBody>
          </p:sp>
        </mc:Fallback>
      </mc:AlternateContent>
    </p:spTree>
    <p:extLst>
      <p:ext uri="{BB962C8B-B14F-4D97-AF65-F5344CB8AC3E}">
        <p14:creationId xmlns:p14="http://schemas.microsoft.com/office/powerpoint/2010/main" val="129118926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solidFill>
                  <a:prstClr val="white">
                    <a:tint val="75000"/>
                  </a:prstClr>
                </a:solidFill>
              </a:rPr>
              <a:t>EECT 111-50c Lab Notebook</a:t>
            </a:r>
            <a:endParaRPr lang="en-US">
              <a:solidFill>
                <a:prstClr val="white">
                  <a:tint val="75000"/>
                </a:prstClr>
              </a:solidFill>
            </a:endParaRPr>
          </a:p>
        </p:txBody>
      </p:sp>
      <p:sp>
        <p:nvSpPr>
          <p:cNvPr id="5" name="Content Placeholder 2"/>
          <p:cNvSpPr txBox="1">
            <a:spLocks/>
          </p:cNvSpPr>
          <p:nvPr/>
        </p:nvSpPr>
        <p:spPr>
          <a:xfrm>
            <a:off x="884574" y="1562012"/>
            <a:ext cx="8503920" cy="3009988"/>
          </a:xfrm>
          <a:prstGeom prst="rect">
            <a:avLst/>
          </a:prstGeom>
          <a:ln w="22225">
            <a:noFill/>
          </a:ln>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Clr>
                <a:srgbClr val="90C226"/>
              </a:buClr>
              <a:buFont typeface="Wingdings" panose="05000000000000000000" pitchFamily="2" charset="2"/>
              <a:buChar char="Ø"/>
            </a:pPr>
            <a:r>
              <a:rPr lang="en-US" sz="2000" dirty="0" smtClean="0">
                <a:solidFill>
                  <a:prstClr val="white">
                    <a:lumMod val="75000"/>
                    <a:lumOff val="25000"/>
                  </a:prstClr>
                </a:solidFill>
              </a:rPr>
              <a:t>Calculating Parallel Inductance uses the same method as parallel resistance.</a:t>
            </a:r>
          </a:p>
          <a:p>
            <a:pPr>
              <a:buClr>
                <a:srgbClr val="90C226"/>
              </a:buClr>
              <a:buFont typeface="Wingdings" panose="05000000000000000000" pitchFamily="2" charset="2"/>
              <a:buChar char="Ø"/>
            </a:pPr>
            <a:r>
              <a:rPr lang="en-US" sz="2000" dirty="0" smtClean="0">
                <a:solidFill>
                  <a:prstClr val="white">
                    <a:lumMod val="75000"/>
                    <a:lumOff val="25000"/>
                  </a:prstClr>
                </a:solidFill>
              </a:rPr>
              <a:t>Calculating Series Inductance uses the same method as Series Resistance.</a:t>
            </a:r>
          </a:p>
          <a:p>
            <a:pPr>
              <a:buClr>
                <a:srgbClr val="90C226"/>
              </a:buClr>
              <a:buFont typeface="Wingdings" panose="05000000000000000000" pitchFamily="2" charset="2"/>
              <a:buChar char="Ø"/>
            </a:pPr>
            <a:r>
              <a:rPr lang="en-US" sz="2000" dirty="0" smtClean="0">
                <a:solidFill>
                  <a:prstClr val="white">
                    <a:lumMod val="75000"/>
                    <a:lumOff val="25000"/>
                  </a:prstClr>
                </a:solidFill>
              </a:rPr>
              <a:t>Calculations for voltage across an LR circuit can be accomplished in a similar fashion to calculating the voltage across a capacitor. Ohm’s Law with additional calculations.</a:t>
            </a:r>
          </a:p>
        </p:txBody>
      </p:sp>
      <p:sp>
        <p:nvSpPr>
          <p:cNvPr id="4" name="Slide Number Placeholder 3"/>
          <p:cNvSpPr>
            <a:spLocks noGrp="1"/>
          </p:cNvSpPr>
          <p:nvPr>
            <p:ph type="sldNum" sz="quarter" idx="12"/>
          </p:nvPr>
        </p:nvSpPr>
        <p:spPr/>
        <p:txBody>
          <a:bodyPr/>
          <a:lstStyle/>
          <a:p>
            <a:fld id="{02F5106F-FE9C-4CEA-B66C-F71DEFA97EDD}" type="slidenum">
              <a:rPr lang="en-US" smtClean="0">
                <a:solidFill>
                  <a:srgbClr val="90C226"/>
                </a:solidFill>
              </a:rPr>
              <a:pPr/>
              <a:t>94</a:t>
            </a:fld>
            <a:endParaRPr lang="en-US">
              <a:solidFill>
                <a:srgbClr val="90C226"/>
              </a:solidFill>
            </a:endParaRPr>
          </a:p>
        </p:txBody>
      </p:sp>
      <p:sp>
        <p:nvSpPr>
          <p:cNvPr id="7" name="Title 1"/>
          <p:cNvSpPr txBox="1">
            <a:spLocks/>
          </p:cNvSpPr>
          <p:nvPr/>
        </p:nvSpPr>
        <p:spPr>
          <a:xfrm>
            <a:off x="838200" y="241212"/>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rgbClr val="90C226"/>
                </a:solidFill>
              </a:rPr>
              <a:t>Lab 12 – Series/Parallel Inductors, Observations</a:t>
            </a:r>
            <a:endParaRPr lang="en-US" dirty="0">
              <a:solidFill>
                <a:srgbClr val="90C226"/>
              </a:solidFill>
            </a:endParaRPr>
          </a:p>
        </p:txBody>
      </p:sp>
      <mc:AlternateContent xmlns:mc="http://schemas.openxmlformats.org/markup-compatibility/2006" xmlns:a14="http://schemas.microsoft.com/office/drawing/2010/main">
        <mc:Choice Requires="a14">
          <p:sp>
            <p:nvSpPr>
              <p:cNvPr id="8" name="TextBox 7"/>
              <p:cNvSpPr txBox="1"/>
              <p:nvPr/>
            </p:nvSpPr>
            <p:spPr>
              <a:xfrm>
                <a:off x="1670771" y="5097184"/>
                <a:ext cx="111485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𝐿</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𝐿</m:t>
                          </m:r>
                        </m:sub>
                      </m:sSub>
                      <m:r>
                        <a:rPr lang="en-US" b="0" i="1" smtClean="0">
                          <a:latin typeface="Cambria Math" panose="02040503050406030204" pitchFamily="18" charset="0"/>
                        </a:rPr>
                        <m:t>∗</m:t>
                      </m:r>
                      <m:r>
                        <a:rPr lang="en-US" b="0" i="1" smtClean="0">
                          <a:latin typeface="Cambria Math" panose="02040503050406030204" pitchFamily="18" charset="0"/>
                        </a:rPr>
                        <m:t>𝑍</m:t>
                      </m:r>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1670771" y="5097184"/>
                <a:ext cx="1114857" cy="276999"/>
              </a:xfrm>
              <a:prstGeom prst="rect">
                <a:avLst/>
              </a:prstGeom>
              <a:blipFill rotWithShape="0">
                <a:blip r:embed="rId2"/>
                <a:stretch>
                  <a:fillRect l="-3825" r="-4372"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3943094" y="4954280"/>
                <a:ext cx="1515479" cy="5636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𝑍</m:t>
                      </m:r>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sSup>
                            <m:sSupPr>
                              <m:ctrlPr>
                                <a:rPr lang="en-US" i="1">
                                  <a:latin typeface="Cambria Math" panose="02040503050406030204" pitchFamily="18" charset="0"/>
                                </a:rPr>
                              </m:ctrlPr>
                            </m:sSupPr>
                            <m:e>
                              <m:r>
                                <a:rPr lang="en-US" b="0" i="1" smtClean="0">
                                  <a:latin typeface="Cambria Math" panose="02040503050406030204" pitchFamily="18" charset="0"/>
                                </a:rPr>
                                <m:t>𝑅</m:t>
                              </m:r>
                            </m:e>
                            <m:sup>
                              <m:r>
                                <a:rPr lang="en-US" b="0" i="1" smtClean="0">
                                  <a:latin typeface="Cambria Math" panose="02040503050406030204" pitchFamily="18" charset="0"/>
                                </a:rPr>
                                <m:t>2</m:t>
                              </m:r>
                            </m:sup>
                          </m:sSup>
                          <m:r>
                            <a:rPr lang="en-US" i="1">
                              <a:latin typeface="Cambria Math" panose="02040503050406030204" pitchFamily="18" charset="0"/>
                            </a:rPr>
                            <m:t>+</m:t>
                          </m:r>
                          <m:sSubSup>
                            <m:sSubSupPr>
                              <m:ctrlPr>
                                <a:rPr lang="en-US" i="1">
                                  <a:latin typeface="Cambria Math" panose="02040503050406030204" pitchFamily="18" charset="0"/>
                                </a:rPr>
                              </m:ctrlPr>
                            </m:sSubSupPr>
                            <m:e>
                              <m:r>
                                <a:rPr lang="en-US" b="0" i="1" smtClean="0">
                                  <a:latin typeface="Cambria Math" panose="02040503050406030204" pitchFamily="18" charset="0"/>
                                </a:rPr>
                                <m:t>𝑋</m:t>
                              </m:r>
                            </m:e>
                            <m:sub>
                              <m:r>
                                <a:rPr lang="en-US" b="0" i="1" smtClean="0">
                                  <a:latin typeface="Cambria Math" panose="02040503050406030204" pitchFamily="18" charset="0"/>
                                </a:rPr>
                                <m:t>𝐿</m:t>
                              </m:r>
                            </m:sub>
                            <m:sup>
                              <m:r>
                                <a:rPr lang="en-US" b="0" i="1" smtClean="0">
                                  <a:latin typeface="Cambria Math" panose="02040503050406030204" pitchFamily="18" charset="0"/>
                                </a:rPr>
                                <m:t>2</m:t>
                              </m:r>
                            </m:sup>
                          </m:sSubSup>
                        </m:e>
                      </m:rad>
                    </m:oMath>
                  </m:oMathPara>
                </a14:m>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3943094" y="4954280"/>
                <a:ext cx="1515479" cy="563680"/>
              </a:xfrm>
              <a:prstGeom prst="rect">
                <a:avLst/>
              </a:prstGeom>
              <a:blipFill rotWithShape="0">
                <a:blip r:embed="rId3"/>
                <a:stretch>
                  <a:fillRect b="-21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6616039" y="5097184"/>
                <a:ext cx="193912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𝐿</m:t>
                          </m:r>
                        </m:sub>
                      </m:sSub>
                      <m:r>
                        <a:rPr lang="en-US" b="0" i="1" smtClean="0">
                          <a:latin typeface="Cambria Math" panose="02040503050406030204" pitchFamily="18" charset="0"/>
                        </a:rPr>
                        <m:t>=</m:t>
                      </m:r>
                      <m:r>
                        <a:rPr lang="en-US" i="1">
                          <a:latin typeface="Cambria Math" panose="02040503050406030204" pitchFamily="18" charset="0"/>
                        </a:rPr>
                        <m:t>2∗</m:t>
                      </m:r>
                      <m:r>
                        <a:rPr lang="en-US" i="1">
                          <a:latin typeface="Cambria Math" panose="02040503050406030204" pitchFamily="18" charset="0"/>
                          <a:ea typeface="Cambria Math" panose="02040503050406030204" pitchFamily="18" charset="0"/>
                        </a:rPr>
                        <m:t>𝜋</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𝑓</m:t>
                      </m:r>
                      <m:r>
                        <a:rPr lang="en-US" i="1">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𝐿</m:t>
                          </m:r>
                        </m:e>
                        <m:sub>
                          <m:r>
                            <a:rPr lang="en-US" b="0" i="1" smtClean="0">
                              <a:latin typeface="Cambria Math" panose="02040503050406030204" pitchFamily="18" charset="0"/>
                              <a:ea typeface="Cambria Math" panose="02040503050406030204" pitchFamily="18" charset="0"/>
                            </a:rPr>
                            <m:t>𝑇</m:t>
                          </m:r>
                        </m:sub>
                      </m:sSub>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6616039" y="5097184"/>
                <a:ext cx="1939121" cy="276999"/>
              </a:xfrm>
              <a:prstGeom prst="rect">
                <a:avLst/>
              </a:prstGeom>
              <a:blipFill rotWithShape="0">
                <a:blip r:embed="rId4"/>
                <a:stretch>
                  <a:fillRect l="-1258" b="-34783"/>
                </a:stretch>
              </a:blipFill>
            </p:spPr>
            <p:txBody>
              <a:bodyPr/>
              <a:lstStyle/>
              <a:p>
                <a:r>
                  <a:rPr lang="en-US">
                    <a:noFill/>
                  </a:rPr>
                  <a:t> </a:t>
                </a:r>
              </a:p>
            </p:txBody>
          </p:sp>
        </mc:Fallback>
      </mc:AlternateContent>
    </p:spTree>
    <p:extLst>
      <p:ext uri="{BB962C8B-B14F-4D97-AF65-F5344CB8AC3E}">
        <p14:creationId xmlns:p14="http://schemas.microsoft.com/office/powerpoint/2010/main" val="296853368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solidFill>
                  <a:prstClr val="white">
                    <a:tint val="75000"/>
                  </a:prstClr>
                </a:solidFill>
              </a:rPr>
              <a:t>EECT 111-50c Lab Notebook</a:t>
            </a:r>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02F5106F-FE9C-4CEA-B66C-F71DEFA97EDD}" type="slidenum">
              <a:rPr lang="en-US" smtClean="0">
                <a:solidFill>
                  <a:srgbClr val="90C226"/>
                </a:solidFill>
              </a:rPr>
              <a:pPr/>
              <a:t>95</a:t>
            </a:fld>
            <a:endParaRPr lang="en-US">
              <a:solidFill>
                <a:srgbClr val="90C226"/>
              </a:solidFill>
            </a:endParaRPr>
          </a:p>
        </p:txBody>
      </p:sp>
      <p:sp>
        <p:nvSpPr>
          <p:cNvPr id="6" name="Content Placeholder 2"/>
          <p:cNvSpPr txBox="1">
            <a:spLocks/>
          </p:cNvSpPr>
          <p:nvPr/>
        </p:nvSpPr>
        <p:spPr>
          <a:xfrm>
            <a:off x="723707" y="2285303"/>
            <a:ext cx="9071081" cy="688848"/>
          </a:xfrm>
          <a:prstGeom prst="rect">
            <a:avLst/>
          </a:prstGeom>
          <a:ln w="22225">
            <a:noFill/>
          </a:ln>
        </p:spPr>
        <p:txBody>
          <a:bodyPr vert="horz">
            <a:normAutofit fontScale="92500"/>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a:buClr>
                <a:srgbClr val="90C226"/>
              </a:buClr>
              <a:buFont typeface="Wingdings" panose="05000000000000000000" pitchFamily="2" charset="2"/>
              <a:buChar char="v"/>
            </a:pPr>
            <a:r>
              <a:rPr lang="en-US" dirty="0" smtClean="0">
                <a:solidFill>
                  <a:prstClr val="white"/>
                </a:solidFill>
              </a:rPr>
              <a:t> The Measured, Calculated and simulated values matched.</a:t>
            </a:r>
            <a:endParaRPr lang="en-US" dirty="0">
              <a:solidFill>
                <a:prstClr val="white"/>
              </a:solidFill>
            </a:endParaRPr>
          </a:p>
        </p:txBody>
      </p:sp>
      <p:sp>
        <p:nvSpPr>
          <p:cNvPr id="7" name="Title 1"/>
          <p:cNvSpPr txBox="1">
            <a:spLocks/>
          </p:cNvSpPr>
          <p:nvPr/>
        </p:nvSpPr>
        <p:spPr>
          <a:xfrm>
            <a:off x="838200" y="241212"/>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rgbClr val="90C226"/>
                </a:solidFill>
              </a:rPr>
              <a:t>Lab 12 – Black Box 3 Design, Conclusion</a:t>
            </a:r>
            <a:endParaRPr lang="en-US" dirty="0">
              <a:solidFill>
                <a:srgbClr val="90C226"/>
              </a:solidFill>
            </a:endParaRPr>
          </a:p>
        </p:txBody>
      </p:sp>
    </p:spTree>
    <p:extLst>
      <p:ext uri="{BB962C8B-B14F-4D97-AF65-F5344CB8AC3E}">
        <p14:creationId xmlns:p14="http://schemas.microsoft.com/office/powerpoint/2010/main" val="4112700078"/>
      </p:ext>
    </p:extLst>
  </p:cSld>
  <p:clrMapOvr>
    <a:masterClrMapping/>
  </p:clrMapOvr>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ppt/theme/theme2.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ppt/theme/theme3.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4.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1296</TotalTime>
  <Words>5041</Words>
  <Application>Microsoft Office PowerPoint</Application>
  <PresentationFormat>Widescreen</PresentationFormat>
  <Paragraphs>1114</Paragraphs>
  <Slides>95</Slides>
  <Notes>23</Notes>
  <HiddenSlides>0</HiddenSlides>
  <MMClips>0</MMClips>
  <ScaleCrop>false</ScaleCrop>
  <HeadingPairs>
    <vt:vector size="8" baseType="variant">
      <vt:variant>
        <vt:lpstr>Fonts Used</vt:lpstr>
      </vt:variant>
      <vt:variant>
        <vt:i4>15</vt:i4>
      </vt:variant>
      <vt:variant>
        <vt:lpstr>Theme</vt:lpstr>
      </vt:variant>
      <vt:variant>
        <vt:i4>4</vt:i4>
      </vt:variant>
      <vt:variant>
        <vt:lpstr>Embedded OLE Servers</vt:lpstr>
      </vt:variant>
      <vt:variant>
        <vt:i4>1</vt:i4>
      </vt:variant>
      <vt:variant>
        <vt:lpstr>Slide Titles</vt:lpstr>
      </vt:variant>
      <vt:variant>
        <vt:i4>95</vt:i4>
      </vt:variant>
    </vt:vector>
  </HeadingPairs>
  <TitlesOfParts>
    <vt:vector size="115" baseType="lpstr">
      <vt:lpstr>Agency FB</vt:lpstr>
      <vt:lpstr>Arial</vt:lpstr>
      <vt:lpstr>Calibri</vt:lpstr>
      <vt:lpstr>Calibri Light</vt:lpstr>
      <vt:lpstr>Cambria Math</vt:lpstr>
      <vt:lpstr>Garamond</vt:lpstr>
      <vt:lpstr>ISOCT</vt:lpstr>
      <vt:lpstr>MT Extra</vt:lpstr>
      <vt:lpstr>OCR A Extended</vt:lpstr>
      <vt:lpstr>Symbol</vt:lpstr>
      <vt:lpstr>Times New Roman</vt:lpstr>
      <vt:lpstr>Trebuchet MS</vt:lpstr>
      <vt:lpstr>Wingdings</vt:lpstr>
      <vt:lpstr>Wingdings 2</vt:lpstr>
      <vt:lpstr>Wingdings 3</vt:lpstr>
      <vt:lpstr>Facet</vt:lpstr>
      <vt:lpstr>Organic</vt:lpstr>
      <vt:lpstr>Retrospect</vt:lpstr>
      <vt:lpstr>HDOfficeLightV0</vt:lpstr>
      <vt:lpstr>Worksheet</vt:lpstr>
      <vt:lpstr>LAB NOTEBOOK EECT 111-50c CIRCUIT ANALYSIS</vt:lpstr>
      <vt:lpstr>TABLE OF CONTENTS:</vt:lpstr>
      <vt:lpstr>LAB 1: Resistor Variability</vt:lpstr>
      <vt:lpstr>Lab 1 – Resistor Variability</vt:lpstr>
      <vt:lpstr>Lab 1 – Resistor Variability, Procedure</vt:lpstr>
      <vt:lpstr>Lab 1 DATA: (the data begins on the left table and continues on the top of the right table)</vt:lpstr>
      <vt:lpstr>Graph of Resistor Measurements</vt:lpstr>
      <vt:lpstr>Lab 1 – Resistor Variability, Calculations</vt:lpstr>
      <vt:lpstr>PowerPoint Presentation</vt:lpstr>
      <vt:lpstr>Lab 1 – Resistor Variability, Conclusions</vt:lpstr>
      <vt:lpstr>LAB 2: Reading And Sorting Resistors</vt:lpstr>
      <vt:lpstr>Lab 2 – Reading and Sorting Resistors</vt:lpstr>
      <vt:lpstr>PowerPoint Presentation</vt:lpstr>
      <vt:lpstr>Resistor Color Code Table and Measurements</vt:lpstr>
      <vt:lpstr>Lab 2 – Reading and Sorting Resistors, Observations</vt:lpstr>
      <vt:lpstr>PowerPoint Presentation</vt:lpstr>
      <vt:lpstr>PowerPoint Presentation</vt:lpstr>
      <vt:lpstr>Lab 2 – Reading and Sorting Resistors, Conclusion</vt:lpstr>
      <vt:lpstr>LAB 3:Series Resistors Current and Voltage</vt:lpstr>
      <vt:lpstr>Lab 3 – Series Resistors Current and Voltage</vt:lpstr>
      <vt:lpstr>Lab 3 – Series Resistors Current and Voltage, Procedure</vt:lpstr>
      <vt:lpstr>Lab 3 – Series Resistors Current and Voltage SIMULATION:</vt:lpstr>
      <vt:lpstr>Lab 3 DATA:</vt:lpstr>
      <vt:lpstr>Lab 3 – Series Resistors Current and Voltage, Observations</vt:lpstr>
      <vt:lpstr>Lab 3 – Series Resistors Current and Voltage, Conclusion</vt:lpstr>
      <vt:lpstr>LAB 4:Black Box Design (Series)</vt:lpstr>
      <vt:lpstr>PowerPoint Presentation</vt:lpstr>
      <vt:lpstr>PowerPoint Presentation</vt:lpstr>
      <vt:lpstr>Lab 4 – Black Box Design (Series), Simulation</vt:lpstr>
      <vt:lpstr>Lab 4 – Black Box Design (Series), Setup/Pictures</vt:lpstr>
      <vt:lpstr>PowerPoint Presentation</vt:lpstr>
      <vt:lpstr>Lab 4 – Black Box Design (Series), Observations</vt:lpstr>
      <vt:lpstr>Lab 4 – Black Box Design (Series), Conclusion</vt:lpstr>
      <vt:lpstr>LAB 5:Black Box Design (Parallel)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LAB 6: 4 Resistor Parallel Circuit</vt:lpstr>
      <vt:lpstr>ERROR (NO DATA FOUND) [NULL] [NULL] </vt:lpstr>
      <vt:lpstr>LAB 7: 4 Resistor Parallel Circuit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LAB 8: Black Box 3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LAB 9:Series/Parallel Resistors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LAB 10: Series/Parallel Capacitors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LAB 11: RC Lab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LAB 12: Series/Parallel Inductors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NOTEBOOK EECT 111-50c</dc:title>
  <dc:creator>Josiah Daniel Abel</dc:creator>
  <cp:lastModifiedBy>Josiah Daniel Abel</cp:lastModifiedBy>
  <cp:revision>129</cp:revision>
  <dcterms:created xsi:type="dcterms:W3CDTF">2015-04-30T14:45:56Z</dcterms:created>
  <dcterms:modified xsi:type="dcterms:W3CDTF">2015-05-07T21:58:22Z</dcterms:modified>
</cp:coreProperties>
</file>